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3" r:id="rId1"/>
  </p:sldMasterIdLst>
  <p:notesMasterIdLst>
    <p:notesMasterId r:id="rId3"/>
  </p:notesMasterIdLst>
  <p:handoutMasterIdLst>
    <p:handoutMasterId r:id="rId4"/>
  </p:handoutMasterIdLst>
  <p:sldIdLst>
    <p:sldId id="256" r:id="rId2"/>
  </p:sldIdLst>
  <p:sldSz cx="30275213" cy="42803763"/>
  <p:notesSz cx="6854825" cy="9750425"/>
  <p:defaultTextStyle>
    <a:defPPr>
      <a:defRPr lang="en-US"/>
    </a:defPPr>
    <a:lvl1pPr algn="l" rtl="0" fontAlgn="base">
      <a:spcBef>
        <a:spcPct val="0"/>
      </a:spcBef>
      <a:spcAft>
        <a:spcPct val="0"/>
      </a:spcAft>
      <a:defRPr sz="500" b="1" kern="1200">
        <a:solidFill>
          <a:schemeClr val="tx1"/>
        </a:solidFill>
        <a:latin typeface="Times New Roman" pitchFamily="18" charset="0"/>
        <a:ea typeface="ＭＳ Ｐゴシック" pitchFamily="34" charset="-128"/>
        <a:cs typeface="Arial" charset="0"/>
      </a:defRPr>
    </a:lvl1pPr>
    <a:lvl2pPr marL="454712" indent="1589" algn="l" rtl="0" fontAlgn="base">
      <a:spcBef>
        <a:spcPct val="0"/>
      </a:spcBef>
      <a:spcAft>
        <a:spcPct val="0"/>
      </a:spcAft>
      <a:defRPr sz="500" b="1" kern="1200">
        <a:solidFill>
          <a:schemeClr val="tx1"/>
        </a:solidFill>
        <a:latin typeface="Times New Roman" pitchFamily="18" charset="0"/>
        <a:ea typeface="ＭＳ Ｐゴシック" pitchFamily="34" charset="-128"/>
        <a:cs typeface="Arial" charset="0"/>
      </a:defRPr>
    </a:lvl2pPr>
    <a:lvl3pPr marL="911031" indent="1589" algn="l" rtl="0" fontAlgn="base">
      <a:spcBef>
        <a:spcPct val="0"/>
      </a:spcBef>
      <a:spcAft>
        <a:spcPct val="0"/>
      </a:spcAft>
      <a:defRPr sz="500" b="1" kern="1200">
        <a:solidFill>
          <a:schemeClr val="tx1"/>
        </a:solidFill>
        <a:latin typeface="Times New Roman" pitchFamily="18" charset="0"/>
        <a:ea typeface="ＭＳ Ｐゴシック" pitchFamily="34" charset="-128"/>
        <a:cs typeface="Arial" charset="0"/>
      </a:defRPr>
    </a:lvl3pPr>
    <a:lvl4pPr marL="1365738" indent="3174" algn="l" rtl="0" fontAlgn="base">
      <a:spcBef>
        <a:spcPct val="0"/>
      </a:spcBef>
      <a:spcAft>
        <a:spcPct val="0"/>
      </a:spcAft>
      <a:defRPr sz="500" b="1" kern="1200">
        <a:solidFill>
          <a:schemeClr val="tx1"/>
        </a:solidFill>
        <a:latin typeface="Times New Roman" pitchFamily="18" charset="0"/>
        <a:ea typeface="ＭＳ Ｐゴシック" pitchFamily="34" charset="-128"/>
        <a:cs typeface="Arial" charset="0"/>
      </a:defRPr>
    </a:lvl4pPr>
    <a:lvl5pPr marL="1822034" indent="3174" algn="l" rtl="0" fontAlgn="base">
      <a:spcBef>
        <a:spcPct val="0"/>
      </a:spcBef>
      <a:spcAft>
        <a:spcPct val="0"/>
      </a:spcAft>
      <a:defRPr sz="500" b="1" kern="1200">
        <a:solidFill>
          <a:schemeClr val="tx1"/>
        </a:solidFill>
        <a:latin typeface="Times New Roman" pitchFamily="18" charset="0"/>
        <a:ea typeface="ＭＳ Ｐゴシック" pitchFamily="34" charset="-128"/>
        <a:cs typeface="Arial" charset="0"/>
      </a:defRPr>
    </a:lvl5pPr>
    <a:lvl6pPr marL="2281505" algn="l" defTabSz="912602" rtl="0" eaLnBrk="1" latinLnBrk="0" hangingPunct="1">
      <a:defRPr sz="500" b="1" kern="1200">
        <a:solidFill>
          <a:schemeClr val="tx1"/>
        </a:solidFill>
        <a:latin typeface="Times New Roman" pitchFamily="18" charset="0"/>
        <a:ea typeface="ＭＳ Ｐゴシック" pitchFamily="34" charset="-128"/>
        <a:cs typeface="Arial" charset="0"/>
      </a:defRPr>
    </a:lvl6pPr>
    <a:lvl7pPr marL="2737806" algn="l" defTabSz="912602" rtl="0" eaLnBrk="1" latinLnBrk="0" hangingPunct="1">
      <a:defRPr sz="500" b="1" kern="1200">
        <a:solidFill>
          <a:schemeClr val="tx1"/>
        </a:solidFill>
        <a:latin typeface="Times New Roman" pitchFamily="18" charset="0"/>
        <a:ea typeface="ＭＳ Ｐゴシック" pitchFamily="34" charset="-128"/>
        <a:cs typeface="Arial" charset="0"/>
      </a:defRPr>
    </a:lvl7pPr>
    <a:lvl8pPr marL="3194125" algn="l" defTabSz="912602" rtl="0" eaLnBrk="1" latinLnBrk="0" hangingPunct="1">
      <a:defRPr sz="500" b="1" kern="1200">
        <a:solidFill>
          <a:schemeClr val="tx1"/>
        </a:solidFill>
        <a:latin typeface="Times New Roman" pitchFamily="18" charset="0"/>
        <a:ea typeface="ＭＳ Ｐゴシック" pitchFamily="34" charset="-128"/>
        <a:cs typeface="Arial" charset="0"/>
      </a:defRPr>
    </a:lvl8pPr>
    <a:lvl9pPr marL="3650421" algn="l" defTabSz="912602" rtl="0" eaLnBrk="1" latinLnBrk="0" hangingPunct="1">
      <a:defRPr sz="500" b="1" kern="1200">
        <a:solidFill>
          <a:schemeClr val="tx1"/>
        </a:solidFill>
        <a:latin typeface="Times New Roman" pitchFamily="18" charset="0"/>
        <a:ea typeface="ＭＳ Ｐゴシック" pitchFamily="34"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D661"/>
    <a:srgbClr val="00CC00"/>
    <a:srgbClr val="800000"/>
    <a:srgbClr val="00FE73"/>
    <a:srgbClr val="46A867"/>
    <a:srgbClr val="339933"/>
    <a:srgbClr val="00CC99"/>
    <a:srgbClr val="33CC33"/>
    <a:srgbClr val="000000"/>
    <a:srgbClr val="00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7583" autoAdjust="0"/>
    <p:restoredTop sz="95944" autoAdjust="0"/>
  </p:normalViewPr>
  <p:slideViewPr>
    <p:cSldViewPr snapToGrid="0">
      <p:cViewPr>
        <p:scale>
          <a:sx n="40" d="100"/>
          <a:sy n="40" d="100"/>
        </p:scale>
        <p:origin x="1494" y="1374"/>
      </p:cViewPr>
      <p:guideLst>
        <p:guide orient="horz" pos="18394"/>
        <p:guide pos="104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272"/>
    </p:cViewPr>
  </p:sorterViewPr>
  <p:notesViewPr>
    <p:cSldViewPr snapToGrid="0">
      <p:cViewPr>
        <p:scale>
          <a:sx n="33" d="100"/>
          <a:sy n="33" d="100"/>
        </p:scale>
        <p:origin x="-1926" y="-180"/>
      </p:cViewPr>
      <p:guideLst>
        <p:guide orient="horz" pos="3468"/>
        <p:guide pos="215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68625" cy="481013"/>
          </a:xfrm>
          <a:prstGeom prst="rect">
            <a:avLst/>
          </a:prstGeom>
          <a:noFill/>
          <a:ln w="9525">
            <a:noFill/>
            <a:miter lim="800000"/>
            <a:headEnd/>
            <a:tailEnd/>
          </a:ln>
          <a:effectLst/>
        </p:spPr>
        <p:txBody>
          <a:bodyPr vert="horz" wrap="square" lIns="21311" tIns="10655" rIns="21311" bIns="10655" numCol="1" anchor="t" anchorCtr="0" compatLnSpc="1">
            <a:prstTxWarp prst="textNoShape">
              <a:avLst/>
            </a:prstTxWarp>
          </a:bodyPr>
          <a:lstStyle>
            <a:lvl1pPr defTabSz="214313" eaLnBrk="0" hangingPunct="0">
              <a:defRPr sz="300" b="0">
                <a:latin typeface="Arial" charset="0"/>
                <a:ea typeface="+mn-ea"/>
                <a:cs typeface="+mn-cs"/>
              </a:defRPr>
            </a:lvl1pPr>
          </a:lstStyle>
          <a:p>
            <a:pPr>
              <a:defRPr/>
            </a:pPr>
            <a:endParaRPr lang="de-DE"/>
          </a:p>
        </p:txBody>
      </p:sp>
      <p:sp>
        <p:nvSpPr>
          <p:cNvPr id="5123" name="Rectangle 3"/>
          <p:cNvSpPr>
            <a:spLocks noGrp="1" noChangeArrowheads="1"/>
          </p:cNvSpPr>
          <p:nvPr>
            <p:ph type="dt" sz="quarter" idx="1"/>
          </p:nvPr>
        </p:nvSpPr>
        <p:spPr bwMode="auto">
          <a:xfrm>
            <a:off x="3889375" y="0"/>
            <a:ext cx="2968625" cy="481013"/>
          </a:xfrm>
          <a:prstGeom prst="rect">
            <a:avLst/>
          </a:prstGeom>
          <a:noFill/>
          <a:ln w="9525">
            <a:noFill/>
            <a:miter lim="800000"/>
            <a:headEnd/>
            <a:tailEnd/>
          </a:ln>
          <a:effectLst/>
        </p:spPr>
        <p:txBody>
          <a:bodyPr vert="horz" wrap="square" lIns="21311" tIns="10655" rIns="21311" bIns="10655" numCol="1" anchor="t" anchorCtr="0" compatLnSpc="1">
            <a:prstTxWarp prst="textNoShape">
              <a:avLst/>
            </a:prstTxWarp>
          </a:bodyPr>
          <a:lstStyle>
            <a:lvl1pPr algn="r" defTabSz="214313" eaLnBrk="0" hangingPunct="0">
              <a:defRPr sz="300" b="0">
                <a:latin typeface="Arial" charset="0"/>
                <a:ea typeface="+mn-ea"/>
                <a:cs typeface="+mn-cs"/>
              </a:defRPr>
            </a:lvl1pPr>
          </a:lstStyle>
          <a:p>
            <a:pPr>
              <a:defRPr/>
            </a:pPr>
            <a:endParaRPr lang="de-DE"/>
          </a:p>
        </p:txBody>
      </p:sp>
      <p:sp>
        <p:nvSpPr>
          <p:cNvPr id="5124" name="Rectangle 4"/>
          <p:cNvSpPr>
            <a:spLocks noGrp="1" noChangeArrowheads="1"/>
          </p:cNvSpPr>
          <p:nvPr>
            <p:ph type="ftr" sz="quarter" idx="2"/>
          </p:nvPr>
        </p:nvSpPr>
        <p:spPr bwMode="auto">
          <a:xfrm>
            <a:off x="0" y="9253538"/>
            <a:ext cx="2968625" cy="500062"/>
          </a:xfrm>
          <a:prstGeom prst="rect">
            <a:avLst/>
          </a:prstGeom>
          <a:noFill/>
          <a:ln w="9525">
            <a:noFill/>
            <a:miter lim="800000"/>
            <a:headEnd/>
            <a:tailEnd/>
          </a:ln>
          <a:effectLst/>
        </p:spPr>
        <p:txBody>
          <a:bodyPr vert="horz" wrap="square" lIns="21311" tIns="10655" rIns="21311" bIns="10655" numCol="1" anchor="b" anchorCtr="0" compatLnSpc="1">
            <a:prstTxWarp prst="textNoShape">
              <a:avLst/>
            </a:prstTxWarp>
          </a:bodyPr>
          <a:lstStyle>
            <a:lvl1pPr defTabSz="214313" eaLnBrk="0" hangingPunct="0">
              <a:defRPr sz="300" b="0">
                <a:latin typeface="Arial" charset="0"/>
                <a:ea typeface="+mn-ea"/>
                <a:cs typeface="+mn-cs"/>
              </a:defRPr>
            </a:lvl1pPr>
          </a:lstStyle>
          <a:p>
            <a:pPr>
              <a:defRPr/>
            </a:pPr>
            <a:endParaRPr lang="de-DE"/>
          </a:p>
        </p:txBody>
      </p:sp>
      <p:sp>
        <p:nvSpPr>
          <p:cNvPr id="5125" name="Rectangle 5"/>
          <p:cNvSpPr>
            <a:spLocks noGrp="1" noChangeArrowheads="1"/>
          </p:cNvSpPr>
          <p:nvPr>
            <p:ph type="sldNum" sz="quarter" idx="3"/>
          </p:nvPr>
        </p:nvSpPr>
        <p:spPr bwMode="auto">
          <a:xfrm>
            <a:off x="3889375" y="9253538"/>
            <a:ext cx="2968625" cy="500062"/>
          </a:xfrm>
          <a:prstGeom prst="rect">
            <a:avLst/>
          </a:prstGeom>
          <a:noFill/>
          <a:ln w="9525">
            <a:noFill/>
            <a:miter lim="800000"/>
            <a:headEnd/>
            <a:tailEnd/>
          </a:ln>
          <a:effectLst/>
        </p:spPr>
        <p:txBody>
          <a:bodyPr vert="horz" wrap="square" lIns="21311" tIns="10655" rIns="21311" bIns="10655" numCol="1" anchor="b" anchorCtr="0" compatLnSpc="1">
            <a:prstTxWarp prst="textNoShape">
              <a:avLst/>
            </a:prstTxWarp>
          </a:bodyPr>
          <a:lstStyle>
            <a:lvl1pPr algn="r" defTabSz="214313" eaLnBrk="0" hangingPunct="0">
              <a:defRPr sz="300" b="0">
                <a:latin typeface="Arial" charset="0"/>
                <a:ea typeface="+mn-ea"/>
                <a:cs typeface="+mn-cs"/>
              </a:defRPr>
            </a:lvl1pPr>
          </a:lstStyle>
          <a:p>
            <a:pPr>
              <a:defRPr/>
            </a:pPr>
            <a:fld id="{0B025895-8AC4-4FEE-BF8B-EC518E14C9BF}" type="slidenum">
              <a:rPr lang="de-DE"/>
              <a:pPr>
                <a:defRPr/>
              </a:pPr>
              <a:t>‹#›</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95613" cy="466725"/>
          </a:xfrm>
          <a:prstGeom prst="rect">
            <a:avLst/>
          </a:prstGeom>
          <a:noFill/>
          <a:ln w="9525">
            <a:noFill/>
            <a:miter lim="800000"/>
            <a:headEnd/>
            <a:tailEnd/>
          </a:ln>
          <a:effectLst/>
        </p:spPr>
        <p:txBody>
          <a:bodyPr vert="horz" wrap="square" lIns="63083" tIns="31540" rIns="63083" bIns="31540" numCol="1" anchor="t" anchorCtr="0" compatLnSpc="1">
            <a:prstTxWarp prst="textNoShape">
              <a:avLst/>
            </a:prstTxWarp>
          </a:bodyPr>
          <a:lstStyle>
            <a:lvl1pPr defTabSz="630238" eaLnBrk="0" hangingPunct="0">
              <a:defRPr sz="800" b="0">
                <a:latin typeface="Times New Roman" pitchFamily="48" charset="0"/>
                <a:ea typeface="+mn-ea"/>
                <a:cs typeface="+mn-cs"/>
              </a:defRPr>
            </a:lvl1pPr>
          </a:lstStyle>
          <a:p>
            <a:pPr>
              <a:defRPr/>
            </a:pPr>
            <a:endParaRPr lang="en-US"/>
          </a:p>
        </p:txBody>
      </p:sp>
      <p:sp>
        <p:nvSpPr>
          <p:cNvPr id="3075" name="Rectangle 3"/>
          <p:cNvSpPr>
            <a:spLocks noGrp="1" noChangeArrowheads="1"/>
          </p:cNvSpPr>
          <p:nvPr>
            <p:ph type="dt" idx="1"/>
          </p:nvPr>
        </p:nvSpPr>
        <p:spPr bwMode="auto">
          <a:xfrm>
            <a:off x="3903663" y="0"/>
            <a:ext cx="2941637" cy="466725"/>
          </a:xfrm>
          <a:prstGeom prst="rect">
            <a:avLst/>
          </a:prstGeom>
          <a:noFill/>
          <a:ln w="9525">
            <a:noFill/>
            <a:miter lim="800000"/>
            <a:headEnd/>
            <a:tailEnd/>
          </a:ln>
          <a:effectLst/>
        </p:spPr>
        <p:txBody>
          <a:bodyPr vert="horz" wrap="square" lIns="63083" tIns="31540" rIns="63083" bIns="31540" numCol="1" anchor="t" anchorCtr="0" compatLnSpc="1">
            <a:prstTxWarp prst="textNoShape">
              <a:avLst/>
            </a:prstTxWarp>
          </a:bodyPr>
          <a:lstStyle>
            <a:lvl1pPr algn="r" defTabSz="630238" eaLnBrk="0" hangingPunct="0">
              <a:defRPr sz="800" b="0">
                <a:latin typeface="Times New Roman" pitchFamily="48" charset="0"/>
                <a:ea typeface="+mn-ea"/>
                <a:cs typeface="+mn-cs"/>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2136775" y="728663"/>
            <a:ext cx="2573338" cy="364013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09638" y="4629150"/>
            <a:ext cx="5026025" cy="4365625"/>
          </a:xfrm>
          <a:prstGeom prst="rect">
            <a:avLst/>
          </a:prstGeom>
          <a:noFill/>
          <a:ln w="9525">
            <a:noFill/>
            <a:miter lim="800000"/>
            <a:headEnd/>
            <a:tailEnd/>
          </a:ln>
          <a:effectLst/>
        </p:spPr>
        <p:txBody>
          <a:bodyPr vert="horz" wrap="square" lIns="63083" tIns="31540" rIns="63083" bIns="31540" numCol="1" anchor="t" anchorCtr="0" compatLnSpc="1">
            <a:prstTxWarp prst="textNoShape">
              <a:avLst/>
            </a:prstTxWarp>
          </a:bodyPr>
          <a:lstStyle/>
          <a:p>
            <a:pPr lvl="0"/>
            <a:r>
              <a:rPr lang="en-US" noProof="0" smtClean="0"/>
              <a:t>Klicken Sie, um die Textformatierung des Masters zu bearbeiten.</a:t>
            </a:r>
          </a:p>
          <a:p>
            <a:pPr lvl="1"/>
            <a:r>
              <a:rPr lang="en-US" noProof="0" smtClean="0"/>
              <a:t>Zweite Ebene</a:t>
            </a:r>
          </a:p>
          <a:p>
            <a:pPr lvl="2"/>
            <a:r>
              <a:rPr lang="en-US" noProof="0" smtClean="0"/>
              <a:t>Dritte Ebene</a:t>
            </a:r>
          </a:p>
          <a:p>
            <a:pPr lvl="3"/>
            <a:r>
              <a:rPr lang="en-US" noProof="0" smtClean="0"/>
              <a:t>Vierte Ebene</a:t>
            </a:r>
          </a:p>
          <a:p>
            <a:pPr lvl="4"/>
            <a:r>
              <a:rPr lang="en-US" noProof="0" smtClean="0"/>
              <a:t>Fünfte Ebene</a:t>
            </a:r>
          </a:p>
        </p:txBody>
      </p:sp>
      <p:sp>
        <p:nvSpPr>
          <p:cNvPr id="3078" name="Rectangle 6"/>
          <p:cNvSpPr>
            <a:spLocks noGrp="1" noChangeArrowheads="1"/>
          </p:cNvSpPr>
          <p:nvPr>
            <p:ph type="ftr" sz="quarter" idx="4"/>
          </p:nvPr>
        </p:nvSpPr>
        <p:spPr bwMode="auto">
          <a:xfrm>
            <a:off x="0" y="9256713"/>
            <a:ext cx="2995613" cy="468312"/>
          </a:xfrm>
          <a:prstGeom prst="rect">
            <a:avLst/>
          </a:prstGeom>
          <a:noFill/>
          <a:ln w="9525">
            <a:noFill/>
            <a:miter lim="800000"/>
            <a:headEnd/>
            <a:tailEnd/>
          </a:ln>
          <a:effectLst/>
        </p:spPr>
        <p:txBody>
          <a:bodyPr vert="horz" wrap="square" lIns="63083" tIns="31540" rIns="63083" bIns="31540" numCol="1" anchor="b" anchorCtr="0" compatLnSpc="1">
            <a:prstTxWarp prst="textNoShape">
              <a:avLst/>
            </a:prstTxWarp>
          </a:bodyPr>
          <a:lstStyle>
            <a:lvl1pPr defTabSz="630238" eaLnBrk="0" hangingPunct="0">
              <a:defRPr sz="800" b="0">
                <a:latin typeface="Times New Roman" pitchFamily="48" charset="0"/>
                <a:ea typeface="+mn-ea"/>
                <a:cs typeface="+mn-cs"/>
              </a:defRPr>
            </a:lvl1pPr>
          </a:lstStyle>
          <a:p>
            <a:pPr>
              <a:defRPr/>
            </a:pPr>
            <a:endParaRPr lang="en-US"/>
          </a:p>
        </p:txBody>
      </p:sp>
      <p:sp>
        <p:nvSpPr>
          <p:cNvPr id="3079" name="Rectangle 7"/>
          <p:cNvSpPr>
            <a:spLocks noGrp="1" noChangeArrowheads="1"/>
          </p:cNvSpPr>
          <p:nvPr>
            <p:ph type="sldNum" sz="quarter" idx="5"/>
          </p:nvPr>
        </p:nvSpPr>
        <p:spPr bwMode="auto">
          <a:xfrm>
            <a:off x="3903663" y="9256713"/>
            <a:ext cx="2941637" cy="468312"/>
          </a:xfrm>
          <a:prstGeom prst="rect">
            <a:avLst/>
          </a:prstGeom>
          <a:noFill/>
          <a:ln w="9525">
            <a:noFill/>
            <a:miter lim="800000"/>
            <a:headEnd/>
            <a:tailEnd/>
          </a:ln>
          <a:effectLst/>
        </p:spPr>
        <p:txBody>
          <a:bodyPr vert="horz" wrap="square" lIns="63083" tIns="31540" rIns="63083" bIns="31540" numCol="1" anchor="b" anchorCtr="0" compatLnSpc="1">
            <a:prstTxWarp prst="textNoShape">
              <a:avLst/>
            </a:prstTxWarp>
          </a:bodyPr>
          <a:lstStyle>
            <a:lvl1pPr algn="r" defTabSz="630238" eaLnBrk="0" hangingPunct="0">
              <a:defRPr sz="800" b="0">
                <a:latin typeface="Times New Roman" pitchFamily="48" charset="0"/>
                <a:ea typeface="+mn-ea"/>
                <a:cs typeface="+mn-cs"/>
              </a:defRPr>
            </a:lvl1pPr>
          </a:lstStyle>
          <a:p>
            <a:pPr>
              <a:defRPr/>
            </a:pPr>
            <a:fld id="{7D2554E9-0BB8-41BD-9277-03EC1DE9022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Times New Roman" pitchFamily="48" charset="0"/>
        <a:ea typeface="+mn-ea"/>
        <a:cs typeface="+mn-cs"/>
      </a:defRPr>
    </a:lvl1pPr>
    <a:lvl2pPr marL="454712" algn="l" rtl="0" eaLnBrk="0" fontAlgn="base" hangingPunct="0">
      <a:spcBef>
        <a:spcPct val="30000"/>
      </a:spcBef>
      <a:spcAft>
        <a:spcPct val="0"/>
      </a:spcAft>
      <a:defRPr sz="1400" kern="1200">
        <a:solidFill>
          <a:schemeClr val="tx1"/>
        </a:solidFill>
        <a:latin typeface="Times New Roman" pitchFamily="48" charset="0"/>
        <a:ea typeface="+mn-ea"/>
        <a:cs typeface="+mn-cs"/>
      </a:defRPr>
    </a:lvl2pPr>
    <a:lvl3pPr marL="911031" algn="l" rtl="0" eaLnBrk="0" fontAlgn="base" hangingPunct="0">
      <a:spcBef>
        <a:spcPct val="30000"/>
      </a:spcBef>
      <a:spcAft>
        <a:spcPct val="0"/>
      </a:spcAft>
      <a:defRPr sz="1400" kern="1200">
        <a:solidFill>
          <a:schemeClr val="tx1"/>
        </a:solidFill>
        <a:latin typeface="Times New Roman" pitchFamily="48" charset="0"/>
        <a:ea typeface="+mn-ea"/>
        <a:cs typeface="+mn-cs"/>
      </a:defRPr>
    </a:lvl3pPr>
    <a:lvl4pPr marL="1365738" algn="l" rtl="0" eaLnBrk="0" fontAlgn="base" hangingPunct="0">
      <a:spcBef>
        <a:spcPct val="30000"/>
      </a:spcBef>
      <a:spcAft>
        <a:spcPct val="0"/>
      </a:spcAft>
      <a:defRPr sz="1400" kern="1200">
        <a:solidFill>
          <a:schemeClr val="tx1"/>
        </a:solidFill>
        <a:latin typeface="Times New Roman" pitchFamily="48" charset="0"/>
        <a:ea typeface="+mn-ea"/>
        <a:cs typeface="+mn-cs"/>
      </a:defRPr>
    </a:lvl4pPr>
    <a:lvl5pPr marL="1822034" algn="l" rtl="0" eaLnBrk="0" fontAlgn="base" hangingPunct="0">
      <a:spcBef>
        <a:spcPct val="30000"/>
      </a:spcBef>
      <a:spcAft>
        <a:spcPct val="0"/>
      </a:spcAft>
      <a:defRPr sz="1400" kern="1200">
        <a:solidFill>
          <a:schemeClr val="tx1"/>
        </a:solidFill>
        <a:latin typeface="Times New Roman" pitchFamily="48" charset="0"/>
        <a:ea typeface="+mn-ea"/>
        <a:cs typeface="+mn-cs"/>
      </a:defRPr>
    </a:lvl5pPr>
    <a:lvl6pPr marL="2278514" algn="l" defTabSz="911415" rtl="0" eaLnBrk="1" latinLnBrk="0" hangingPunct="1">
      <a:defRPr sz="1400" kern="1200">
        <a:solidFill>
          <a:schemeClr val="tx1"/>
        </a:solidFill>
        <a:latin typeface="+mn-lt"/>
        <a:ea typeface="+mn-ea"/>
        <a:cs typeface="+mn-cs"/>
      </a:defRPr>
    </a:lvl6pPr>
    <a:lvl7pPr marL="2734225" algn="l" defTabSz="911415" rtl="0" eaLnBrk="1" latinLnBrk="0" hangingPunct="1">
      <a:defRPr sz="1400" kern="1200">
        <a:solidFill>
          <a:schemeClr val="tx1"/>
        </a:solidFill>
        <a:latin typeface="+mn-lt"/>
        <a:ea typeface="+mn-ea"/>
        <a:cs typeface="+mn-cs"/>
      </a:defRPr>
    </a:lvl7pPr>
    <a:lvl8pPr marL="3189942" algn="l" defTabSz="911415" rtl="0" eaLnBrk="1" latinLnBrk="0" hangingPunct="1">
      <a:defRPr sz="1400" kern="1200">
        <a:solidFill>
          <a:schemeClr val="tx1"/>
        </a:solidFill>
        <a:latin typeface="+mn-lt"/>
        <a:ea typeface="+mn-ea"/>
        <a:cs typeface="+mn-cs"/>
      </a:defRPr>
    </a:lvl8pPr>
    <a:lvl9pPr marL="3645640" algn="l" defTabSz="911415"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slide" Target="../slides/slide1.xml"/><Relationship Id="rId7" Type="http://schemas.openxmlformats.org/officeDocument/2006/relationships/image" Target="../media/image11.wmf"/><Relationship Id="rId2" Type="http://schemas.openxmlformats.org/officeDocument/2006/relationships/notesMaster" Target="../notesMasters/notesMaster1.xml"/><Relationship Id="rId1" Type="http://schemas.openxmlformats.org/officeDocument/2006/relationships/vmlDrawing" Target="../drawings/vmlDrawing1.vml"/><Relationship Id="rId6" Type="http://schemas.openxmlformats.org/officeDocument/2006/relationships/image" Target="../media/image10.wmf"/><Relationship Id="rId5" Type="http://schemas.openxmlformats.org/officeDocument/2006/relationships/image" Target="../media/image9.jpeg"/><Relationship Id="rId10" Type="http://schemas.openxmlformats.org/officeDocument/2006/relationships/image" Target="../media/image13.jpeg"/><Relationship Id="rId4" Type="http://schemas.openxmlformats.org/officeDocument/2006/relationships/oleObject" Target="../embeddings/oleObject1.bin"/><Relationship Id="rId9" Type="http://schemas.openxmlformats.org/officeDocument/2006/relationships/oleObject" Target="../embeddings/Microsoft_Office_Word_97_-_2003_Document1.doc"/></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7"/>
          <p:cNvSpPr>
            <a:spLocks noGrp="1" noChangeArrowheads="1"/>
          </p:cNvSpPr>
          <p:nvPr>
            <p:ph type="sldNum" sz="quarter" idx="5"/>
          </p:nvPr>
        </p:nvSpPr>
        <p:spPr>
          <a:noFill/>
        </p:spPr>
        <p:txBody>
          <a:bodyPr/>
          <a:lstStyle/>
          <a:p>
            <a:fld id="{80327E6B-6A4C-4CA8-801B-8282A43F490B}" type="slidenum">
              <a:rPr lang="en-US" smtClean="0">
                <a:latin typeface="Times New Roman" pitchFamily="18" charset="0"/>
                <a:ea typeface="ＭＳ Ｐゴシック" pitchFamily="34" charset="-128"/>
              </a:rPr>
              <a:pPr/>
              <a:t>1</a:t>
            </a:fld>
            <a:endParaRPr lang="en-US" smtClean="0">
              <a:latin typeface="Times New Roman" pitchFamily="18" charset="0"/>
              <a:ea typeface="ＭＳ Ｐゴシック" pitchFamily="34" charset="-128"/>
            </a:endParaRPr>
          </a:p>
        </p:txBody>
      </p:sp>
      <p:sp>
        <p:nvSpPr>
          <p:cNvPr id="2053" name="Text Box 8"/>
          <p:cNvSpPr txBox="1">
            <a:spLocks noChangeArrowheads="1"/>
          </p:cNvSpPr>
          <p:nvPr/>
        </p:nvSpPr>
        <p:spPr bwMode="auto">
          <a:xfrm>
            <a:off x="320675" y="104775"/>
            <a:ext cx="5991225" cy="269875"/>
          </a:xfrm>
          <a:prstGeom prst="rect">
            <a:avLst/>
          </a:prstGeom>
          <a:noFill/>
          <a:ln w="9525">
            <a:noFill/>
            <a:miter lim="800000"/>
            <a:headEnd/>
            <a:tailEnd/>
          </a:ln>
        </p:spPr>
        <p:txBody>
          <a:bodyPr lIns="63083" tIns="31540" rIns="63083" bIns="31540">
            <a:spAutoFit/>
          </a:bodyPr>
          <a:lstStyle/>
          <a:p>
            <a:pPr algn="ctr" defTabSz="630238" eaLnBrk="0" hangingPunct="0">
              <a:spcBef>
                <a:spcPct val="50000"/>
              </a:spcBef>
            </a:pPr>
            <a:r>
              <a:rPr lang="en-US" sz="1400" noProof="1">
                <a:latin typeface="Arial" charset="0"/>
              </a:rPr>
              <a:t>Radiation inducible gene expression delivered by adenoviral vectors</a:t>
            </a:r>
            <a:endParaRPr lang="en-US" sz="1400" b="0"/>
          </a:p>
        </p:txBody>
      </p:sp>
      <p:graphicFrame>
        <p:nvGraphicFramePr>
          <p:cNvPr id="2050" name="Object 9"/>
          <p:cNvGraphicFramePr>
            <a:graphicFrameLocks noChangeAspect="1"/>
          </p:cNvGraphicFramePr>
          <p:nvPr/>
        </p:nvGraphicFramePr>
        <p:xfrm>
          <a:off x="2611438" y="4191000"/>
          <a:ext cx="1635125" cy="1368425"/>
        </p:xfrm>
        <a:graphic>
          <a:graphicData uri="http://schemas.openxmlformats.org/presentationml/2006/ole">
            <p:oleObj spid="_x0000_s2050" name="Zeichnung" r:id="rId4" imgW="2390760" imgH="2000160" progId="">
              <p:embed/>
            </p:oleObj>
          </a:graphicData>
        </a:graphic>
      </p:graphicFrame>
      <p:pic>
        <p:nvPicPr>
          <p:cNvPr id="2054" name="Picture 10" descr="Image_2"/>
          <p:cNvPicPr>
            <a:picLocks noChangeAspect="1" noChangeArrowheads="1"/>
          </p:cNvPicPr>
          <p:nvPr/>
        </p:nvPicPr>
        <p:blipFill>
          <a:blip r:embed="rId5"/>
          <a:srcRect/>
          <a:stretch>
            <a:fillRect/>
          </a:stretch>
        </p:blipFill>
        <p:spPr bwMode="auto">
          <a:xfrm>
            <a:off x="2566988" y="4681538"/>
            <a:ext cx="747712" cy="831850"/>
          </a:xfrm>
          <a:prstGeom prst="rect">
            <a:avLst/>
          </a:prstGeom>
          <a:noFill/>
          <a:ln w="9525">
            <a:noFill/>
            <a:miter lim="800000"/>
            <a:headEnd/>
            <a:tailEnd/>
          </a:ln>
        </p:spPr>
      </p:pic>
      <p:pic>
        <p:nvPicPr>
          <p:cNvPr id="2055" name="Picture 79" descr="AdTvL3&amp;4"/>
          <p:cNvPicPr>
            <a:picLocks noChangeAspect="1" noChangeArrowheads="1"/>
          </p:cNvPicPr>
          <p:nvPr/>
        </p:nvPicPr>
        <p:blipFill>
          <a:blip r:embed="rId6"/>
          <a:srcRect/>
          <a:stretch>
            <a:fillRect/>
          </a:stretch>
        </p:blipFill>
        <p:spPr bwMode="auto">
          <a:xfrm>
            <a:off x="5081588" y="4368800"/>
            <a:ext cx="1604962" cy="1090613"/>
          </a:xfrm>
          <a:prstGeom prst="rect">
            <a:avLst/>
          </a:prstGeom>
          <a:noFill/>
          <a:ln w="9525">
            <a:noFill/>
            <a:miter lim="800000"/>
            <a:headEnd/>
            <a:tailEnd/>
          </a:ln>
        </p:spPr>
      </p:pic>
      <p:sp>
        <p:nvSpPr>
          <p:cNvPr id="2056" name="Text Box 80"/>
          <p:cNvSpPr txBox="1">
            <a:spLocks noChangeArrowheads="1"/>
          </p:cNvSpPr>
          <p:nvPr/>
        </p:nvSpPr>
        <p:spPr bwMode="auto">
          <a:xfrm>
            <a:off x="482600" y="363538"/>
            <a:ext cx="5880100" cy="542925"/>
          </a:xfrm>
          <a:prstGeom prst="rect">
            <a:avLst/>
          </a:prstGeom>
          <a:noFill/>
          <a:ln w="9525">
            <a:noFill/>
            <a:miter lim="800000"/>
            <a:headEnd/>
            <a:tailEnd/>
          </a:ln>
        </p:spPr>
        <p:txBody>
          <a:bodyPr lIns="63083" tIns="31540" rIns="63083" bIns="31540">
            <a:spAutoFit/>
          </a:bodyPr>
          <a:lstStyle/>
          <a:p>
            <a:pPr algn="ctr" defTabSz="630238" eaLnBrk="0" hangingPunct="0">
              <a:spcBef>
                <a:spcPct val="50000"/>
              </a:spcBef>
            </a:pPr>
            <a:r>
              <a:rPr lang="en-US" sz="900" noProof="1">
                <a:latin typeface="Arial" charset="0"/>
              </a:rPr>
              <a:t>T.v.Lukowicz</a:t>
            </a:r>
            <a:r>
              <a:rPr lang="en-US" sz="900" baseline="30000" noProof="1">
                <a:latin typeface="Arial" charset="0"/>
              </a:rPr>
              <a:t>§</a:t>
            </a:r>
            <a:r>
              <a:rPr lang="en-US" sz="900" noProof="1">
                <a:latin typeface="Arial" charset="0"/>
              </a:rPr>
              <a:t>*, M.Anton*, B.Gänsbacher*, M.Molls</a:t>
            </a:r>
            <a:r>
              <a:rPr lang="en-US" sz="900" baseline="30000" noProof="1">
                <a:latin typeface="Arial" charset="0"/>
              </a:rPr>
              <a:t>§</a:t>
            </a:r>
            <a:r>
              <a:rPr lang="en-US" sz="900" noProof="1">
                <a:latin typeface="Arial" charset="0"/>
              </a:rPr>
              <a:t>, F.Würschmidt</a:t>
            </a:r>
            <a:r>
              <a:rPr lang="en-US" sz="900" baseline="30000" noProof="1">
                <a:latin typeface="Arial" charset="0"/>
              </a:rPr>
              <a:t>§</a:t>
            </a:r>
          </a:p>
          <a:p>
            <a:pPr algn="ctr" defTabSz="630238" eaLnBrk="0" hangingPunct="0">
              <a:lnSpc>
                <a:spcPct val="90000"/>
              </a:lnSpc>
              <a:spcBef>
                <a:spcPct val="50000"/>
              </a:spcBef>
            </a:pPr>
            <a:r>
              <a:rPr lang="en-US" sz="900" baseline="30000" noProof="1">
                <a:latin typeface="Arial" charset="0"/>
              </a:rPr>
              <a:t>§</a:t>
            </a:r>
            <a:r>
              <a:rPr lang="en-US" sz="900" noProof="1">
                <a:latin typeface="Arial" charset="0"/>
              </a:rPr>
              <a:t>Klinik für Strahlentherapie &amp; Radiologische Onkologie und *Institut für Experimentelle Onkologie &amp; Therapieforschung der TU München, Klinikum r.d.Isar, München</a:t>
            </a:r>
            <a:endParaRPr lang="en-US" sz="1100" b="0">
              <a:latin typeface="Arial" charset="0"/>
            </a:endParaRPr>
          </a:p>
        </p:txBody>
      </p:sp>
      <p:sp>
        <p:nvSpPr>
          <p:cNvPr id="2057" name="Text Box 83"/>
          <p:cNvSpPr txBox="1">
            <a:spLocks noChangeArrowheads="1"/>
          </p:cNvSpPr>
          <p:nvPr/>
        </p:nvSpPr>
        <p:spPr bwMode="auto">
          <a:xfrm>
            <a:off x="268288" y="1195388"/>
            <a:ext cx="3100387" cy="561975"/>
          </a:xfrm>
          <a:prstGeom prst="rect">
            <a:avLst/>
          </a:prstGeom>
          <a:noFill/>
          <a:ln w="9525">
            <a:noFill/>
            <a:miter lim="800000"/>
            <a:headEnd/>
            <a:tailEnd/>
          </a:ln>
        </p:spPr>
        <p:txBody>
          <a:bodyPr lIns="63083" tIns="31540" rIns="63083" bIns="31540">
            <a:spAutoFit/>
          </a:bodyPr>
          <a:lstStyle/>
          <a:p>
            <a:pPr algn="just" defTabSz="630238" eaLnBrk="0" hangingPunct="0"/>
            <a:r>
              <a:rPr lang="en-US" sz="800" u="sng" noProof="1">
                <a:latin typeface="Arial" charset="0"/>
              </a:rPr>
              <a:t>Objective</a:t>
            </a:r>
            <a:r>
              <a:rPr lang="en-US" sz="800" b="0" noProof="1">
                <a:latin typeface="Arial" charset="0"/>
              </a:rPr>
              <a:t>: Construction and testing of a replication defective adenovirus expressing a reporter gene (EGFP) or a suicide gene (HSV-TK) under control of the radiation-inducible promoter of the mEgr-1 gene.</a:t>
            </a:r>
            <a:endParaRPr lang="en-US" sz="1600" b="0" noProof="1">
              <a:latin typeface="Arial" charset="0"/>
            </a:endParaRPr>
          </a:p>
        </p:txBody>
      </p:sp>
      <p:sp>
        <p:nvSpPr>
          <p:cNvPr id="2058" name="Text Box 85"/>
          <p:cNvSpPr txBox="1">
            <a:spLocks noChangeArrowheads="1"/>
          </p:cNvSpPr>
          <p:nvPr/>
        </p:nvSpPr>
        <p:spPr bwMode="auto">
          <a:xfrm>
            <a:off x="268288" y="1974850"/>
            <a:ext cx="3100387" cy="2430463"/>
          </a:xfrm>
          <a:prstGeom prst="rect">
            <a:avLst/>
          </a:prstGeom>
          <a:noFill/>
          <a:ln w="9525">
            <a:noFill/>
            <a:miter lim="800000"/>
            <a:headEnd/>
            <a:tailEnd/>
          </a:ln>
        </p:spPr>
        <p:txBody>
          <a:bodyPr lIns="63083" tIns="31540" rIns="63083" bIns="31540">
            <a:spAutoFit/>
          </a:bodyPr>
          <a:lstStyle/>
          <a:p>
            <a:pPr defTabSz="630238" eaLnBrk="0" hangingPunct="0">
              <a:lnSpc>
                <a:spcPct val="90000"/>
              </a:lnSpc>
            </a:pPr>
            <a:r>
              <a:rPr lang="en-US" sz="800" u="sng" noProof="1">
                <a:latin typeface="Arial" charset="0"/>
              </a:rPr>
              <a:t>Background</a:t>
            </a:r>
            <a:r>
              <a:rPr lang="en-US" sz="800" b="0" noProof="1">
                <a:latin typeface="Arial" charset="0"/>
              </a:rPr>
              <a:t>: </a:t>
            </a:r>
          </a:p>
          <a:p>
            <a:pPr algn="just" defTabSz="630238" eaLnBrk="0" hangingPunct="0">
              <a:lnSpc>
                <a:spcPct val="90000"/>
              </a:lnSpc>
            </a:pPr>
            <a:r>
              <a:rPr lang="en-US" sz="800" b="0" noProof="1">
                <a:latin typeface="Arial" charset="0"/>
              </a:rPr>
              <a:t>There are several strategies in gene therapy of cancer: 1) substitution of mutated genes 2) induction of immune response against tumor cells and 3) delivery of cytotoxic genes to tumor cells. Cytotoxic genes can be either delivered directly or a suicide gene strategy can be chosen, in which a gene for a metabolic enzyme is transduced into the tumor cells. This enzyme specifically catalyses the conversion of a non-toxic pro-drug into the toxic drug. Gene delivery can be achieved using either viral or non-viral vectors. A mayor obstacle in gene therapy is the suboptimal transduction efficiency, since only a small percentage of cells in a tumor are transduced.</a:t>
            </a:r>
          </a:p>
          <a:p>
            <a:pPr algn="just" defTabSz="630238" eaLnBrk="0" hangingPunct="0">
              <a:lnSpc>
                <a:spcPct val="90000"/>
              </a:lnSpc>
            </a:pPr>
            <a:r>
              <a:rPr lang="en-US" sz="800" b="0" noProof="1">
                <a:latin typeface="Arial" charset="0"/>
              </a:rPr>
              <a:t>In order to combine gene therapy and radiotherapy, this project aims at killing tumour cells by transducing them with </a:t>
            </a:r>
            <a:r>
              <a:rPr lang="en-US" sz="800" b="0" i="1" noProof="1">
                <a:latin typeface="Arial" charset="0"/>
              </a:rPr>
              <a:t>suicide genes</a:t>
            </a:r>
            <a:r>
              <a:rPr lang="en-US" sz="800" b="0" noProof="1">
                <a:latin typeface="Arial" charset="0"/>
              </a:rPr>
              <a:t>. A radiation-inducible promoter (from murine </a:t>
            </a:r>
            <a:r>
              <a:rPr lang="en-US" sz="800" b="0" i="1" u="sng" noProof="1">
                <a:latin typeface="Arial" charset="0"/>
              </a:rPr>
              <a:t>E</a:t>
            </a:r>
            <a:r>
              <a:rPr lang="en-US" sz="800" b="0" i="1" noProof="1">
                <a:latin typeface="Arial" charset="0"/>
              </a:rPr>
              <a:t>arly </a:t>
            </a:r>
            <a:r>
              <a:rPr lang="en-US" sz="800" b="0" i="1" u="sng" noProof="1">
                <a:latin typeface="Arial" charset="0"/>
              </a:rPr>
              <a:t>g</a:t>
            </a:r>
            <a:r>
              <a:rPr lang="en-US" sz="800" b="0" i="1" noProof="1">
                <a:latin typeface="Arial" charset="0"/>
              </a:rPr>
              <a:t>rowth </a:t>
            </a:r>
            <a:r>
              <a:rPr lang="en-US" sz="800" b="0" i="1" u="sng" noProof="1">
                <a:latin typeface="Arial" charset="0"/>
              </a:rPr>
              <a:t>r</a:t>
            </a:r>
            <a:r>
              <a:rPr lang="en-US" sz="800" b="0" i="1" noProof="1">
                <a:latin typeface="Arial" charset="0"/>
              </a:rPr>
              <a:t>esponse 1</a:t>
            </a:r>
            <a:r>
              <a:rPr lang="en-US" sz="800" b="0" noProof="1">
                <a:latin typeface="Arial" charset="0"/>
              </a:rPr>
              <a:t>-gene, </a:t>
            </a:r>
            <a:r>
              <a:rPr lang="en-US" sz="800" b="0" i="1" noProof="1">
                <a:latin typeface="Arial" charset="0"/>
              </a:rPr>
              <a:t>EGR-1</a:t>
            </a:r>
            <a:r>
              <a:rPr lang="en-US" sz="800" b="0" noProof="1">
                <a:latin typeface="Arial" charset="0"/>
              </a:rPr>
              <a:t>) is used to regulate the expression of a suicide gene (</a:t>
            </a:r>
            <a:r>
              <a:rPr lang="en-US" sz="800" b="0" i="1" u="sng" noProof="1">
                <a:latin typeface="Arial" charset="0"/>
              </a:rPr>
              <a:t>H</a:t>
            </a:r>
            <a:r>
              <a:rPr lang="en-US" sz="800" b="0" i="1" noProof="1">
                <a:latin typeface="Arial" charset="0"/>
              </a:rPr>
              <a:t>erpes </a:t>
            </a:r>
            <a:r>
              <a:rPr lang="en-US" sz="800" b="0" i="1" u="sng" noProof="1">
                <a:latin typeface="Arial" charset="0"/>
              </a:rPr>
              <a:t>s</a:t>
            </a:r>
            <a:r>
              <a:rPr lang="en-US" sz="800" b="0" i="1" noProof="1">
                <a:latin typeface="Arial" charset="0"/>
              </a:rPr>
              <a:t>implex </a:t>
            </a:r>
            <a:r>
              <a:rPr lang="en-US" sz="800" b="0" i="1" u="sng" noProof="1">
                <a:latin typeface="Arial" charset="0"/>
              </a:rPr>
              <a:t>v</a:t>
            </a:r>
            <a:r>
              <a:rPr lang="en-US" sz="800" b="0" i="1" noProof="1">
                <a:latin typeface="Arial" charset="0"/>
              </a:rPr>
              <a:t>irus-</a:t>
            </a:r>
            <a:r>
              <a:rPr lang="en-US" sz="800" b="0" i="1" u="sng" noProof="1">
                <a:latin typeface="Arial" charset="0"/>
              </a:rPr>
              <a:t>t</a:t>
            </a:r>
            <a:r>
              <a:rPr lang="en-US" sz="800" b="0" i="1" noProof="1">
                <a:latin typeface="Arial" charset="0"/>
              </a:rPr>
              <a:t>hymidine </a:t>
            </a:r>
            <a:r>
              <a:rPr lang="en-US" sz="800" b="0" i="1" u="sng" noProof="1">
                <a:latin typeface="Arial" charset="0"/>
              </a:rPr>
              <a:t>k</a:t>
            </a:r>
            <a:r>
              <a:rPr lang="en-US" sz="800" b="0" i="1" noProof="1">
                <a:latin typeface="Arial" charset="0"/>
              </a:rPr>
              <a:t>inase</a:t>
            </a:r>
            <a:r>
              <a:rPr lang="en-US" sz="800" b="0" noProof="1">
                <a:latin typeface="Arial" charset="0"/>
              </a:rPr>
              <a:t>, </a:t>
            </a:r>
            <a:r>
              <a:rPr lang="en-US" sz="800" b="0" i="1" noProof="1">
                <a:latin typeface="Arial" charset="0"/>
              </a:rPr>
              <a:t>HSV-TK</a:t>
            </a:r>
            <a:r>
              <a:rPr lang="en-US" sz="800" b="0" noProof="1">
                <a:latin typeface="Arial" charset="0"/>
              </a:rPr>
              <a:t>). The </a:t>
            </a:r>
            <a:r>
              <a:rPr lang="en-US" sz="800" noProof="1">
                <a:latin typeface="Arial" charset="0"/>
              </a:rPr>
              <a:t>radiation-inducibility of the promoter results in</a:t>
            </a:r>
            <a:r>
              <a:rPr lang="en-US" sz="800" b="0" noProof="1">
                <a:latin typeface="Arial" charset="0"/>
              </a:rPr>
              <a:t> </a:t>
            </a:r>
            <a:r>
              <a:rPr lang="en-US" sz="800" noProof="1">
                <a:latin typeface="Arial" charset="0"/>
              </a:rPr>
              <a:t>a tight spatial and temporal control of therapeutic gene expression</a:t>
            </a:r>
            <a:r>
              <a:rPr lang="en-US" sz="800" b="0" noProof="1">
                <a:latin typeface="Arial" charset="0"/>
              </a:rPr>
              <a:t>. Delivering the construct by an adenoviral vector results in efficient gene transduction</a:t>
            </a:r>
            <a:r>
              <a:rPr lang="en-US" sz="800" b="0">
                <a:latin typeface="Arial" charset="0"/>
              </a:rPr>
              <a:t>.</a:t>
            </a:r>
          </a:p>
        </p:txBody>
      </p:sp>
      <p:sp>
        <p:nvSpPr>
          <p:cNvPr id="2059" name="Text Box 87"/>
          <p:cNvSpPr txBox="1">
            <a:spLocks noChangeArrowheads="1"/>
          </p:cNvSpPr>
          <p:nvPr/>
        </p:nvSpPr>
        <p:spPr bwMode="auto">
          <a:xfrm>
            <a:off x="212725" y="4525963"/>
            <a:ext cx="2408238" cy="1176337"/>
          </a:xfrm>
          <a:prstGeom prst="rect">
            <a:avLst/>
          </a:prstGeom>
          <a:noFill/>
          <a:ln w="9525">
            <a:noFill/>
            <a:miter lim="800000"/>
            <a:headEnd/>
            <a:tailEnd/>
          </a:ln>
        </p:spPr>
        <p:txBody>
          <a:bodyPr lIns="63083" tIns="31540" rIns="63083" bIns="31540">
            <a:spAutoFit/>
          </a:bodyPr>
          <a:lstStyle/>
          <a:p>
            <a:pPr marL="68263" indent="-68263" defTabSz="630238" eaLnBrk="0" hangingPunct="0">
              <a:spcBef>
                <a:spcPct val="50000"/>
              </a:spcBef>
              <a:tabLst>
                <a:tab pos="68263" algn="l"/>
              </a:tabLst>
            </a:pPr>
            <a:r>
              <a:rPr lang="en-US" sz="800" noProof="1">
                <a:latin typeface="Arial" charset="0"/>
              </a:rPr>
              <a:t>Human adenovirus serotype 5 (Figure 1)</a:t>
            </a:r>
            <a:endParaRPr lang="en-US" sz="800" b="0" noProof="1">
              <a:latin typeface="Arial" charset="0"/>
            </a:endParaRPr>
          </a:p>
          <a:p>
            <a:pPr marL="68263" indent="-68263" defTabSz="630238" eaLnBrk="0" hangingPunct="0">
              <a:lnSpc>
                <a:spcPct val="70000"/>
              </a:lnSpc>
              <a:spcBef>
                <a:spcPct val="50000"/>
              </a:spcBef>
              <a:tabLst>
                <a:tab pos="68263" algn="l"/>
              </a:tabLst>
            </a:pPr>
            <a:r>
              <a:rPr lang="en-US" sz="800" b="0" noProof="1">
                <a:latin typeface="Arial" charset="0"/>
              </a:rPr>
              <a:t>-	widely studied, well characterized</a:t>
            </a:r>
          </a:p>
          <a:p>
            <a:pPr marL="68263" indent="-68263" defTabSz="630238" eaLnBrk="0" hangingPunct="0">
              <a:lnSpc>
                <a:spcPct val="70000"/>
              </a:lnSpc>
              <a:spcBef>
                <a:spcPct val="50000"/>
              </a:spcBef>
              <a:tabLst>
                <a:tab pos="68263" algn="l"/>
              </a:tabLst>
            </a:pPr>
            <a:r>
              <a:rPr lang="en-US" sz="800" b="0" noProof="1">
                <a:latin typeface="Arial" charset="0"/>
              </a:rPr>
              <a:t>-	easy to generate and manipulate</a:t>
            </a:r>
          </a:p>
          <a:p>
            <a:pPr marL="68263" indent="-68263" defTabSz="630238" eaLnBrk="0" hangingPunct="0">
              <a:lnSpc>
                <a:spcPct val="70000"/>
              </a:lnSpc>
              <a:spcBef>
                <a:spcPct val="50000"/>
              </a:spcBef>
              <a:tabLst>
                <a:tab pos="68263" algn="l"/>
              </a:tabLst>
            </a:pPr>
            <a:r>
              <a:rPr lang="en-US" sz="800" b="0" noProof="1">
                <a:latin typeface="Arial" charset="0"/>
              </a:rPr>
              <a:t>-	relatively stable, can be obtained in high titers</a:t>
            </a:r>
          </a:p>
          <a:p>
            <a:pPr marL="68263" indent="-68263" defTabSz="630238" eaLnBrk="0" hangingPunct="0">
              <a:lnSpc>
                <a:spcPct val="70000"/>
              </a:lnSpc>
              <a:spcBef>
                <a:spcPct val="50000"/>
              </a:spcBef>
              <a:tabLst>
                <a:tab pos="68263" algn="l"/>
              </a:tabLst>
            </a:pPr>
            <a:r>
              <a:rPr lang="en-US" sz="800" b="0" noProof="1">
                <a:latin typeface="Arial" charset="0"/>
              </a:rPr>
              <a:t>-	broad host range </a:t>
            </a:r>
            <a:r>
              <a:rPr lang="en-US" sz="800" b="0" i="1" noProof="1">
                <a:latin typeface="Arial" charset="0"/>
              </a:rPr>
              <a:t>in vivo</a:t>
            </a:r>
            <a:r>
              <a:rPr lang="en-US" sz="800" b="0" noProof="1">
                <a:latin typeface="Arial" charset="0"/>
              </a:rPr>
              <a:t> and </a:t>
            </a:r>
            <a:r>
              <a:rPr lang="en-US" sz="800" b="0" i="1" noProof="1">
                <a:latin typeface="Arial" charset="0"/>
              </a:rPr>
              <a:t>in vitro</a:t>
            </a:r>
          </a:p>
          <a:p>
            <a:pPr marL="68263" indent="-68263" defTabSz="630238" eaLnBrk="0" hangingPunct="0">
              <a:lnSpc>
                <a:spcPct val="70000"/>
              </a:lnSpc>
              <a:spcBef>
                <a:spcPct val="50000"/>
              </a:spcBef>
              <a:tabLst>
                <a:tab pos="68263" algn="l"/>
              </a:tabLst>
            </a:pPr>
            <a:r>
              <a:rPr lang="en-US" sz="800" b="0" noProof="1">
                <a:latin typeface="Arial" charset="0"/>
              </a:rPr>
              <a:t>- 	high infectivity even in non-dividing cells</a:t>
            </a:r>
          </a:p>
          <a:p>
            <a:pPr marL="68263" indent="-68263" defTabSz="630238" eaLnBrk="0" hangingPunct="0">
              <a:lnSpc>
                <a:spcPct val="70000"/>
              </a:lnSpc>
              <a:spcBef>
                <a:spcPct val="50000"/>
              </a:spcBef>
              <a:tabLst>
                <a:tab pos="68263" algn="l"/>
              </a:tabLst>
            </a:pPr>
            <a:r>
              <a:rPr lang="en-US" sz="800" b="0" noProof="1">
                <a:latin typeface="Arial" charset="0"/>
              </a:rPr>
              <a:t>- 	no intergration into host cell genome required, genotoxicity stays low</a:t>
            </a:r>
          </a:p>
        </p:txBody>
      </p:sp>
      <p:sp>
        <p:nvSpPr>
          <p:cNvPr id="2060" name="Text Box 89"/>
          <p:cNvSpPr txBox="1">
            <a:spLocks noChangeArrowheads="1"/>
          </p:cNvSpPr>
          <p:nvPr/>
        </p:nvSpPr>
        <p:spPr bwMode="auto">
          <a:xfrm>
            <a:off x="212725" y="5824538"/>
            <a:ext cx="2943225" cy="1682750"/>
          </a:xfrm>
          <a:prstGeom prst="rect">
            <a:avLst/>
          </a:prstGeom>
          <a:noFill/>
          <a:ln w="9525">
            <a:noFill/>
            <a:miter lim="800000"/>
            <a:headEnd/>
            <a:tailEnd/>
          </a:ln>
        </p:spPr>
        <p:txBody>
          <a:bodyPr lIns="63083" tIns="31540" rIns="63083" bIns="31540">
            <a:spAutoFit/>
          </a:bodyPr>
          <a:lstStyle/>
          <a:p>
            <a:pPr algn="just" defTabSz="630238" eaLnBrk="0" hangingPunct="0"/>
            <a:r>
              <a:rPr lang="en-US" sz="800" i="1" noProof="1">
                <a:latin typeface="Arial" charset="0"/>
              </a:rPr>
              <a:t>Egr-1</a:t>
            </a:r>
            <a:r>
              <a:rPr lang="en-US" sz="800" noProof="1">
                <a:latin typeface="Arial" charset="0"/>
              </a:rPr>
              <a:t> Promoter: </a:t>
            </a:r>
            <a:r>
              <a:rPr lang="en-US" sz="800" b="0" noProof="1">
                <a:latin typeface="Arial" charset="0"/>
              </a:rPr>
              <a:t>A minimal promoter construct extending from –425 to +65bp of the murine </a:t>
            </a:r>
            <a:r>
              <a:rPr lang="en-US" sz="800" b="0" i="1" noProof="1">
                <a:latin typeface="Arial" charset="0"/>
              </a:rPr>
              <a:t>Egr-1</a:t>
            </a:r>
            <a:r>
              <a:rPr lang="en-US" sz="800" b="0" noProof="1">
                <a:latin typeface="Arial" charset="0"/>
              </a:rPr>
              <a:t> region was used. This promoter region contains six </a:t>
            </a:r>
            <a:r>
              <a:rPr lang="en-US" sz="800" b="0" i="1" noProof="1">
                <a:latin typeface="Arial" charset="0"/>
              </a:rPr>
              <a:t>CArG</a:t>
            </a:r>
            <a:r>
              <a:rPr lang="en-US" sz="800" b="0" noProof="1">
                <a:latin typeface="Arial" charset="0"/>
              </a:rPr>
              <a:t> or serum response elements, responsible for the increased transcription after irradiation. Reactive oxygen intermediates, which arise during irradiation, target those </a:t>
            </a:r>
            <a:r>
              <a:rPr lang="en-US" sz="800" b="0" i="1" noProof="1">
                <a:latin typeface="Arial" charset="0"/>
              </a:rPr>
              <a:t>CArG</a:t>
            </a:r>
            <a:r>
              <a:rPr lang="en-US" sz="800" b="0" noProof="1">
                <a:latin typeface="Arial" charset="0"/>
              </a:rPr>
              <a:t> elements and mediate their activation.</a:t>
            </a:r>
          </a:p>
          <a:p>
            <a:pPr algn="just" defTabSz="630238" eaLnBrk="0" hangingPunct="0"/>
            <a:r>
              <a:rPr lang="en-US" sz="800" u="sng" noProof="1">
                <a:latin typeface="Arial" charset="0"/>
              </a:rPr>
              <a:t>E</a:t>
            </a:r>
            <a:r>
              <a:rPr lang="en-US" sz="800" noProof="1">
                <a:latin typeface="Arial" charset="0"/>
              </a:rPr>
              <a:t>nhanced </a:t>
            </a:r>
            <a:r>
              <a:rPr lang="en-US" sz="800" u="sng" noProof="1">
                <a:latin typeface="Arial" charset="0"/>
              </a:rPr>
              <a:t>G</a:t>
            </a:r>
            <a:r>
              <a:rPr lang="en-US" sz="800" noProof="1">
                <a:latin typeface="Arial" charset="0"/>
              </a:rPr>
              <a:t>reen </a:t>
            </a:r>
            <a:r>
              <a:rPr lang="en-US" sz="800" u="sng" noProof="1">
                <a:latin typeface="Arial" charset="0"/>
              </a:rPr>
              <a:t>F</a:t>
            </a:r>
            <a:r>
              <a:rPr lang="en-US" sz="800" noProof="1">
                <a:latin typeface="Arial" charset="0"/>
              </a:rPr>
              <a:t>luorescent </a:t>
            </a:r>
            <a:r>
              <a:rPr lang="en-US" sz="800" u="sng" noProof="1">
                <a:latin typeface="Arial" charset="0"/>
              </a:rPr>
              <a:t>P</a:t>
            </a:r>
            <a:r>
              <a:rPr lang="en-US" sz="800" noProof="1">
                <a:latin typeface="Arial" charset="0"/>
              </a:rPr>
              <a:t>rotein (EGFP): </a:t>
            </a:r>
            <a:r>
              <a:rPr lang="en-US" sz="800" b="0" noProof="1">
                <a:latin typeface="Arial" charset="0"/>
              </a:rPr>
              <a:t>marker protein </a:t>
            </a:r>
            <a:r>
              <a:rPr lang="en-US" sz="800" b="0" i="1" noProof="1">
                <a:latin typeface="Arial" charset="0"/>
              </a:rPr>
              <a:t>(Aequorea victoria</a:t>
            </a:r>
            <a:r>
              <a:rPr lang="en-US" sz="800" b="0" noProof="1">
                <a:latin typeface="Arial" charset="0"/>
              </a:rPr>
              <a:t>, modified, Clontech)</a:t>
            </a:r>
            <a:r>
              <a:rPr lang="en-US" sz="800" b="0" i="1" noProof="1">
                <a:latin typeface="Arial" charset="0"/>
              </a:rPr>
              <a:t>,</a:t>
            </a:r>
            <a:r>
              <a:rPr lang="en-US" sz="800" b="0" noProof="1">
                <a:latin typeface="Arial" charset="0"/>
              </a:rPr>
              <a:t> with excitation maximum of 488 nm and emmission maximum of  507 nm. </a:t>
            </a:r>
          </a:p>
          <a:p>
            <a:pPr defTabSz="630238" eaLnBrk="0" hangingPunct="0"/>
            <a:r>
              <a:rPr lang="en-US" sz="800" noProof="1">
                <a:latin typeface="Arial" charset="0"/>
              </a:rPr>
              <a:t>HSV-TK &amp; Ganciclovir (GCV)</a:t>
            </a:r>
            <a:r>
              <a:rPr lang="en-US" sz="800" b="0" noProof="1">
                <a:latin typeface="Arial" charset="0"/>
              </a:rPr>
              <a:t>: The prodrug ganciclovir is converted into a cytotoxic agent by HSV-TK.</a:t>
            </a:r>
          </a:p>
        </p:txBody>
      </p:sp>
      <p:sp>
        <p:nvSpPr>
          <p:cNvPr id="2061" name="Text Box 92"/>
          <p:cNvSpPr txBox="1">
            <a:spLocks noChangeArrowheads="1"/>
          </p:cNvSpPr>
          <p:nvPr/>
        </p:nvSpPr>
        <p:spPr bwMode="auto">
          <a:xfrm>
            <a:off x="3530600" y="2755900"/>
            <a:ext cx="3155950" cy="1612900"/>
          </a:xfrm>
          <a:prstGeom prst="rect">
            <a:avLst/>
          </a:prstGeom>
          <a:noFill/>
          <a:ln w="9525">
            <a:noFill/>
            <a:miter lim="800000"/>
            <a:headEnd/>
            <a:tailEnd/>
          </a:ln>
        </p:spPr>
        <p:txBody>
          <a:bodyPr lIns="63083" tIns="31540" rIns="63083" bIns="31540">
            <a:spAutoFit/>
          </a:bodyPr>
          <a:lstStyle/>
          <a:p>
            <a:pPr defTabSz="630238" eaLnBrk="0" hangingPunct="0">
              <a:lnSpc>
                <a:spcPct val="70000"/>
              </a:lnSpc>
              <a:spcBef>
                <a:spcPct val="50000"/>
              </a:spcBef>
            </a:pPr>
            <a:r>
              <a:rPr lang="en-US" sz="800" noProof="1">
                <a:latin typeface="Arial" charset="0"/>
              </a:rPr>
              <a:t>Cell lines: </a:t>
            </a:r>
            <a:r>
              <a:rPr lang="en-US" sz="800" b="0" noProof="1">
                <a:latin typeface="Arial" charset="0"/>
              </a:rPr>
              <a:t> - rhabdomyosarcoma R1H of  the rat</a:t>
            </a:r>
          </a:p>
          <a:p>
            <a:pPr defTabSz="630238" eaLnBrk="0" hangingPunct="0">
              <a:lnSpc>
                <a:spcPct val="70000"/>
              </a:lnSpc>
              <a:spcBef>
                <a:spcPct val="50000"/>
              </a:spcBef>
            </a:pPr>
            <a:r>
              <a:rPr lang="en-US" sz="800" b="0" noProof="1">
                <a:latin typeface="Arial" charset="0"/>
              </a:rPr>
              <a:t>- human lung carcinoma cell line A549</a:t>
            </a:r>
          </a:p>
          <a:p>
            <a:pPr defTabSz="630238" eaLnBrk="0" hangingPunct="0">
              <a:spcBef>
                <a:spcPct val="50000"/>
              </a:spcBef>
            </a:pPr>
            <a:r>
              <a:rPr lang="en-US" sz="800" noProof="1">
                <a:latin typeface="Arial" charset="0"/>
              </a:rPr>
              <a:t>Infection: </a:t>
            </a:r>
            <a:r>
              <a:rPr lang="en-US" sz="800" b="0" noProof="1">
                <a:latin typeface="Arial" charset="0"/>
              </a:rPr>
              <a:t>Cells were infected with 100</a:t>
            </a:r>
            <a:r>
              <a:rPr lang="en-US" sz="800" b="0" noProof="1">
                <a:latin typeface="Symbol" pitchFamily="18" charset="2"/>
              </a:rPr>
              <a:t>m</a:t>
            </a:r>
            <a:r>
              <a:rPr lang="en-US" sz="800" b="0" noProof="1">
                <a:latin typeface="Arial" charset="0"/>
              </a:rPr>
              <a:t>l of supernatant or at a multiplicity of infection (MOI) of 25.</a:t>
            </a:r>
            <a:endParaRPr lang="en-US" sz="800" noProof="1">
              <a:latin typeface="Arial" charset="0"/>
            </a:endParaRPr>
          </a:p>
          <a:p>
            <a:pPr defTabSz="630238" eaLnBrk="0" hangingPunct="0">
              <a:spcBef>
                <a:spcPct val="50000"/>
              </a:spcBef>
            </a:pPr>
            <a:r>
              <a:rPr lang="en-US" sz="800" noProof="1">
                <a:latin typeface="Arial" charset="0"/>
              </a:rPr>
              <a:t>Irradiation</a:t>
            </a:r>
            <a:r>
              <a:rPr lang="en-US" sz="800" b="0" noProof="1">
                <a:latin typeface="Arial" charset="0"/>
              </a:rPr>
              <a:t>: Cells were plated in tissue culture flasks, infected and 24 hours later irradiated with 6 MeV photons. Cells were kept under ambient conditions and room temperature during irradiation. Single doses of 1, 2, 4, 6, and 8 Gy were given. Control cells were either infected or not infected and sham irradiated under the same conditions as irradiated cells.</a:t>
            </a:r>
          </a:p>
          <a:p>
            <a:pPr defTabSz="630238" eaLnBrk="0" hangingPunct="0">
              <a:spcBef>
                <a:spcPct val="50000"/>
              </a:spcBef>
            </a:pPr>
            <a:r>
              <a:rPr lang="en-US" sz="800" noProof="1">
                <a:latin typeface="Arial" charset="0"/>
              </a:rPr>
              <a:t>Gene expression</a:t>
            </a:r>
            <a:r>
              <a:rPr lang="en-US" sz="800" b="0" noProof="1">
                <a:latin typeface="Arial" charset="0"/>
              </a:rPr>
              <a:t> was analyzed by fluorescence microscopy</a:t>
            </a:r>
            <a:r>
              <a:rPr lang="en-US" sz="800" b="0">
                <a:latin typeface="Arial" charset="0"/>
              </a:rPr>
              <a:t>.</a:t>
            </a:r>
          </a:p>
        </p:txBody>
      </p:sp>
      <p:sp>
        <p:nvSpPr>
          <p:cNvPr id="2062" name="Text Box 93"/>
          <p:cNvSpPr txBox="1">
            <a:spLocks noChangeArrowheads="1"/>
          </p:cNvSpPr>
          <p:nvPr/>
        </p:nvSpPr>
        <p:spPr bwMode="auto">
          <a:xfrm>
            <a:off x="3530600" y="4576763"/>
            <a:ext cx="3048000" cy="188912"/>
          </a:xfrm>
          <a:prstGeom prst="rect">
            <a:avLst/>
          </a:prstGeom>
          <a:noFill/>
          <a:ln w="9525">
            <a:noFill/>
            <a:miter lim="800000"/>
            <a:headEnd/>
            <a:tailEnd/>
          </a:ln>
        </p:spPr>
        <p:txBody>
          <a:bodyPr lIns="63083" tIns="31540" rIns="63083" bIns="31540">
            <a:spAutoFit/>
          </a:bodyPr>
          <a:lstStyle/>
          <a:p>
            <a:pPr defTabSz="630238" eaLnBrk="0" hangingPunct="0">
              <a:spcBef>
                <a:spcPct val="50000"/>
              </a:spcBef>
            </a:pPr>
            <a:r>
              <a:rPr lang="en-US" sz="800" u="sng">
                <a:latin typeface="Arial" charset="0"/>
              </a:rPr>
              <a:t>Results</a:t>
            </a:r>
            <a:r>
              <a:rPr lang="en-US" sz="800" b="0" u="sng">
                <a:latin typeface="Arial" charset="0"/>
              </a:rPr>
              <a:t>:</a:t>
            </a:r>
            <a:r>
              <a:rPr lang="en-US" sz="800" b="0">
                <a:latin typeface="Arial" charset="0"/>
              </a:rPr>
              <a:t> </a:t>
            </a:r>
          </a:p>
        </p:txBody>
      </p:sp>
      <p:sp>
        <p:nvSpPr>
          <p:cNvPr id="2063" name="Line 94"/>
          <p:cNvSpPr>
            <a:spLocks noChangeShapeType="1"/>
          </p:cNvSpPr>
          <p:nvPr/>
        </p:nvSpPr>
        <p:spPr bwMode="auto">
          <a:xfrm>
            <a:off x="3424238" y="1247775"/>
            <a:ext cx="0" cy="8008938"/>
          </a:xfrm>
          <a:prstGeom prst="line">
            <a:avLst/>
          </a:prstGeom>
          <a:noFill/>
          <a:ln w="19050">
            <a:solidFill>
              <a:schemeClr val="tx1"/>
            </a:solidFill>
            <a:round/>
            <a:headEnd/>
            <a:tailEnd/>
          </a:ln>
        </p:spPr>
        <p:txBody>
          <a:bodyPr wrap="none" anchor="ctr"/>
          <a:lstStyle/>
          <a:p>
            <a:endParaRPr lang="en-US"/>
          </a:p>
        </p:txBody>
      </p:sp>
      <p:sp>
        <p:nvSpPr>
          <p:cNvPr id="2064" name="Line 95"/>
          <p:cNvSpPr>
            <a:spLocks noChangeShapeType="1"/>
          </p:cNvSpPr>
          <p:nvPr/>
        </p:nvSpPr>
        <p:spPr bwMode="auto">
          <a:xfrm>
            <a:off x="3582988" y="4473575"/>
            <a:ext cx="3048000" cy="0"/>
          </a:xfrm>
          <a:prstGeom prst="line">
            <a:avLst/>
          </a:prstGeom>
          <a:noFill/>
          <a:ln w="9525">
            <a:solidFill>
              <a:schemeClr val="tx1"/>
            </a:solidFill>
            <a:round/>
            <a:headEnd/>
            <a:tailEnd/>
          </a:ln>
        </p:spPr>
        <p:txBody>
          <a:bodyPr wrap="none" anchor="ctr"/>
          <a:lstStyle/>
          <a:p>
            <a:endParaRPr lang="en-US"/>
          </a:p>
        </p:txBody>
      </p:sp>
      <p:sp>
        <p:nvSpPr>
          <p:cNvPr id="2065" name="Line 96"/>
          <p:cNvSpPr>
            <a:spLocks noChangeShapeType="1"/>
          </p:cNvSpPr>
          <p:nvPr/>
        </p:nvSpPr>
        <p:spPr bwMode="auto">
          <a:xfrm>
            <a:off x="320675" y="1871663"/>
            <a:ext cx="2994025" cy="0"/>
          </a:xfrm>
          <a:prstGeom prst="line">
            <a:avLst/>
          </a:prstGeom>
          <a:noFill/>
          <a:ln w="9525">
            <a:solidFill>
              <a:schemeClr val="tx1"/>
            </a:solidFill>
            <a:round/>
            <a:headEnd/>
            <a:tailEnd/>
          </a:ln>
        </p:spPr>
        <p:txBody>
          <a:bodyPr wrap="none" anchor="ctr"/>
          <a:lstStyle/>
          <a:p>
            <a:endParaRPr lang="en-US"/>
          </a:p>
        </p:txBody>
      </p:sp>
      <p:sp>
        <p:nvSpPr>
          <p:cNvPr id="2066" name="Line 99"/>
          <p:cNvSpPr>
            <a:spLocks noChangeShapeType="1"/>
          </p:cNvSpPr>
          <p:nvPr/>
        </p:nvSpPr>
        <p:spPr bwMode="auto">
          <a:xfrm>
            <a:off x="320675" y="1041400"/>
            <a:ext cx="6257925" cy="0"/>
          </a:xfrm>
          <a:prstGeom prst="line">
            <a:avLst/>
          </a:prstGeom>
          <a:noFill/>
          <a:ln w="9525">
            <a:solidFill>
              <a:schemeClr val="tx1"/>
            </a:solidFill>
            <a:round/>
            <a:headEnd/>
            <a:tailEnd/>
          </a:ln>
        </p:spPr>
        <p:txBody>
          <a:bodyPr wrap="none" anchor="ctr"/>
          <a:lstStyle/>
          <a:p>
            <a:endParaRPr lang="en-US"/>
          </a:p>
        </p:txBody>
      </p:sp>
      <p:sp>
        <p:nvSpPr>
          <p:cNvPr id="2067" name="Text Box 100"/>
          <p:cNvSpPr txBox="1">
            <a:spLocks noChangeArrowheads="1"/>
          </p:cNvSpPr>
          <p:nvPr/>
        </p:nvSpPr>
        <p:spPr bwMode="auto">
          <a:xfrm>
            <a:off x="2673350" y="5513388"/>
            <a:ext cx="641350" cy="166687"/>
          </a:xfrm>
          <a:prstGeom prst="rect">
            <a:avLst/>
          </a:prstGeom>
          <a:noFill/>
          <a:ln w="9525">
            <a:noFill/>
            <a:miter lim="800000"/>
            <a:headEnd/>
            <a:tailEnd/>
          </a:ln>
        </p:spPr>
        <p:txBody>
          <a:bodyPr lIns="63083" tIns="31540" rIns="63083" bIns="31540">
            <a:spAutoFit/>
          </a:bodyPr>
          <a:lstStyle/>
          <a:p>
            <a:pPr defTabSz="630238" eaLnBrk="0" hangingPunct="0">
              <a:spcBef>
                <a:spcPct val="50000"/>
              </a:spcBef>
            </a:pPr>
            <a:r>
              <a:rPr lang="en-US" sz="700" b="0">
                <a:latin typeface="Arial" charset="0"/>
              </a:rPr>
              <a:t>Figure 1</a:t>
            </a:r>
          </a:p>
        </p:txBody>
      </p:sp>
      <p:sp>
        <p:nvSpPr>
          <p:cNvPr id="2068" name="Text Box 101"/>
          <p:cNvSpPr txBox="1">
            <a:spLocks noChangeArrowheads="1"/>
          </p:cNvSpPr>
          <p:nvPr/>
        </p:nvSpPr>
        <p:spPr bwMode="auto">
          <a:xfrm>
            <a:off x="4116388" y="4576763"/>
            <a:ext cx="1017587" cy="581025"/>
          </a:xfrm>
          <a:prstGeom prst="rect">
            <a:avLst/>
          </a:prstGeom>
          <a:noFill/>
          <a:ln w="9525">
            <a:noFill/>
            <a:miter lim="800000"/>
            <a:headEnd/>
            <a:tailEnd/>
          </a:ln>
        </p:spPr>
        <p:txBody>
          <a:bodyPr lIns="63083" tIns="31540" rIns="63083" bIns="31540">
            <a:spAutoFit/>
          </a:bodyPr>
          <a:lstStyle/>
          <a:p>
            <a:pPr defTabSz="630238" eaLnBrk="0" hangingPunct="0">
              <a:spcBef>
                <a:spcPct val="50000"/>
              </a:spcBef>
            </a:pPr>
            <a:r>
              <a:rPr lang="en-US" sz="700" b="0" noProof="1">
                <a:latin typeface="Arial" charset="0"/>
              </a:rPr>
              <a:t>Figure 3: </a:t>
            </a:r>
            <a:r>
              <a:rPr lang="en-US" sz="700" noProof="1">
                <a:latin typeface="Arial" charset="0"/>
              </a:rPr>
              <a:t>Analysis of viral DNA. </a:t>
            </a:r>
            <a:r>
              <a:rPr lang="en-US" sz="700" b="0" noProof="1">
                <a:latin typeface="Arial" charset="0"/>
              </a:rPr>
              <a:t>Restriction enzyme digest with </a:t>
            </a:r>
            <a:r>
              <a:rPr lang="en-US" sz="700" b="0" i="1" noProof="1">
                <a:latin typeface="Arial" charset="0"/>
              </a:rPr>
              <a:t>Pvu</a:t>
            </a:r>
            <a:r>
              <a:rPr lang="en-US" sz="700" b="0" noProof="1">
                <a:latin typeface="Arial" charset="0"/>
              </a:rPr>
              <a:t>I and subsequent gel electrophoresis</a:t>
            </a:r>
            <a:endParaRPr lang="en-US" sz="700" b="0">
              <a:latin typeface="Arial" charset="0"/>
            </a:endParaRPr>
          </a:p>
        </p:txBody>
      </p:sp>
      <p:sp>
        <p:nvSpPr>
          <p:cNvPr id="2069" name="Text Box 102"/>
          <p:cNvSpPr txBox="1">
            <a:spLocks noChangeArrowheads="1"/>
          </p:cNvSpPr>
          <p:nvPr/>
        </p:nvSpPr>
        <p:spPr bwMode="auto">
          <a:xfrm>
            <a:off x="3530600" y="8162925"/>
            <a:ext cx="3208338" cy="1123950"/>
          </a:xfrm>
          <a:prstGeom prst="rect">
            <a:avLst/>
          </a:prstGeom>
          <a:noFill/>
          <a:ln w="9525">
            <a:noFill/>
            <a:miter lim="800000"/>
            <a:headEnd/>
            <a:tailEnd/>
          </a:ln>
        </p:spPr>
        <p:txBody>
          <a:bodyPr lIns="63083" tIns="31540" rIns="63083" bIns="31540">
            <a:spAutoFit/>
          </a:bodyPr>
          <a:lstStyle/>
          <a:p>
            <a:pPr algn="just" defTabSz="630238" eaLnBrk="0" hangingPunct="0">
              <a:spcBef>
                <a:spcPct val="50000"/>
              </a:spcBef>
            </a:pPr>
            <a:r>
              <a:rPr lang="en-US" sz="800" u="sng" noProof="1">
                <a:latin typeface="Arial" charset="0"/>
              </a:rPr>
              <a:t>Conclusions</a:t>
            </a:r>
            <a:r>
              <a:rPr lang="en-US" sz="800" b="0" u="sng" noProof="1">
                <a:latin typeface="Arial" charset="0"/>
              </a:rPr>
              <a:t>:</a:t>
            </a:r>
            <a:r>
              <a:rPr lang="en-US" sz="800" b="0" noProof="1">
                <a:latin typeface="Arial" charset="0"/>
              </a:rPr>
              <a:t> The radiation inducible promoter and enhancer of the EGR-1 gene was successfully introduced into the E1 region of an Ad vector, providing us with a tool that allows control of gene expression of any cDNA by irradiation. Radiation inducibility of EGFP expression was detected at 4 and 6 Gy. </a:t>
            </a:r>
          </a:p>
          <a:p>
            <a:pPr algn="just" defTabSz="630238" eaLnBrk="0" hangingPunct="0">
              <a:spcBef>
                <a:spcPct val="50000"/>
              </a:spcBef>
            </a:pPr>
            <a:r>
              <a:rPr lang="en-US" sz="800" b="0" noProof="1">
                <a:latin typeface="Arial" charset="0"/>
              </a:rPr>
              <a:t>Future research is directed towards optimization of adenoviral constructs to further reduce gene expression in the absence of radiation. </a:t>
            </a:r>
          </a:p>
        </p:txBody>
      </p:sp>
      <p:sp>
        <p:nvSpPr>
          <p:cNvPr id="2070" name="Line 103"/>
          <p:cNvSpPr>
            <a:spLocks noChangeShapeType="1"/>
          </p:cNvSpPr>
          <p:nvPr/>
        </p:nvSpPr>
        <p:spPr bwMode="auto">
          <a:xfrm>
            <a:off x="3582988" y="8112125"/>
            <a:ext cx="3103562" cy="0"/>
          </a:xfrm>
          <a:prstGeom prst="line">
            <a:avLst/>
          </a:prstGeom>
          <a:noFill/>
          <a:ln w="9525">
            <a:solidFill>
              <a:schemeClr val="tx1"/>
            </a:solidFill>
            <a:round/>
            <a:headEnd/>
            <a:tailEnd/>
          </a:ln>
        </p:spPr>
        <p:txBody>
          <a:bodyPr wrap="none" anchor="ctr"/>
          <a:lstStyle/>
          <a:p>
            <a:endParaRPr lang="en-US"/>
          </a:p>
        </p:txBody>
      </p:sp>
      <p:pic>
        <p:nvPicPr>
          <p:cNvPr id="2071" name="Picture 105"/>
          <p:cNvPicPr>
            <a:picLocks noChangeAspect="1" noChangeArrowheads="1"/>
          </p:cNvPicPr>
          <p:nvPr/>
        </p:nvPicPr>
        <p:blipFill>
          <a:blip r:embed="rId7"/>
          <a:srcRect r="-1685" b="14577"/>
          <a:stretch>
            <a:fillRect/>
          </a:stretch>
        </p:blipFill>
        <p:spPr bwMode="auto">
          <a:xfrm>
            <a:off x="376238" y="8112125"/>
            <a:ext cx="511175" cy="781050"/>
          </a:xfrm>
          <a:prstGeom prst="rect">
            <a:avLst/>
          </a:prstGeom>
          <a:noFill/>
          <a:ln w="9525">
            <a:noFill/>
            <a:miter lim="800000"/>
            <a:headEnd/>
            <a:tailEnd/>
          </a:ln>
        </p:spPr>
      </p:pic>
      <p:pic>
        <p:nvPicPr>
          <p:cNvPr id="2072" name="Picture 106"/>
          <p:cNvPicPr>
            <a:picLocks noChangeAspect="1" noChangeArrowheads="1"/>
          </p:cNvPicPr>
          <p:nvPr/>
        </p:nvPicPr>
        <p:blipFill>
          <a:blip r:embed="rId8"/>
          <a:srcRect b="10509"/>
          <a:stretch>
            <a:fillRect/>
          </a:stretch>
        </p:blipFill>
        <p:spPr bwMode="auto">
          <a:xfrm>
            <a:off x="1016000" y="8112125"/>
            <a:ext cx="514350" cy="830263"/>
          </a:xfrm>
          <a:prstGeom prst="rect">
            <a:avLst/>
          </a:prstGeom>
          <a:noFill/>
          <a:ln w="9525">
            <a:noFill/>
            <a:miter lim="800000"/>
            <a:headEnd/>
            <a:tailEnd/>
          </a:ln>
        </p:spPr>
      </p:pic>
      <p:graphicFrame>
        <p:nvGraphicFramePr>
          <p:cNvPr id="2051" name="Object 107"/>
          <p:cNvGraphicFramePr>
            <a:graphicFrameLocks noChangeAspect="1"/>
          </p:cNvGraphicFramePr>
          <p:nvPr/>
        </p:nvGraphicFramePr>
        <p:xfrm>
          <a:off x="303213" y="7643813"/>
          <a:ext cx="2554287" cy="1930400"/>
        </p:xfrm>
        <a:graphic>
          <a:graphicData uri="http://schemas.openxmlformats.org/presentationml/2006/ole">
            <p:oleObj spid="_x0000_s2051" name="Dokument" r:id="rId9" imgW="5760720" imgH="4352760" progId="Word.Document.8">
              <p:embed/>
            </p:oleObj>
          </a:graphicData>
        </a:graphic>
      </p:graphicFrame>
      <p:sp>
        <p:nvSpPr>
          <p:cNvPr id="2073" name="Text Box 108"/>
          <p:cNvSpPr txBox="1">
            <a:spLocks noChangeArrowheads="1"/>
          </p:cNvSpPr>
          <p:nvPr/>
        </p:nvSpPr>
        <p:spPr bwMode="auto">
          <a:xfrm>
            <a:off x="320675" y="8893175"/>
            <a:ext cx="557213" cy="165100"/>
          </a:xfrm>
          <a:prstGeom prst="rect">
            <a:avLst/>
          </a:prstGeom>
          <a:noFill/>
          <a:ln w="9525">
            <a:noFill/>
            <a:miter lim="800000"/>
            <a:headEnd/>
            <a:tailEnd/>
          </a:ln>
        </p:spPr>
        <p:txBody>
          <a:bodyPr wrap="none" lIns="63083" tIns="31540" rIns="63083" bIns="31540">
            <a:spAutoFit/>
          </a:bodyPr>
          <a:lstStyle/>
          <a:p>
            <a:pPr defTabSz="630238" eaLnBrk="0" hangingPunct="0"/>
            <a:r>
              <a:rPr lang="en-US" sz="700" b="0" noProof="1">
                <a:latin typeface="Arial" charset="0"/>
              </a:rPr>
              <a:t>Guanosine</a:t>
            </a:r>
            <a:endParaRPr lang="en-US" sz="800" b="0" noProof="1">
              <a:latin typeface="Arial" charset="0"/>
            </a:endParaRPr>
          </a:p>
        </p:txBody>
      </p:sp>
      <p:sp>
        <p:nvSpPr>
          <p:cNvPr id="2074" name="Text Box 110"/>
          <p:cNvSpPr txBox="1">
            <a:spLocks noChangeArrowheads="1"/>
          </p:cNvSpPr>
          <p:nvPr/>
        </p:nvSpPr>
        <p:spPr bwMode="auto">
          <a:xfrm>
            <a:off x="1016000" y="8893175"/>
            <a:ext cx="569913" cy="165100"/>
          </a:xfrm>
          <a:prstGeom prst="rect">
            <a:avLst/>
          </a:prstGeom>
          <a:noFill/>
          <a:ln w="9525">
            <a:noFill/>
            <a:miter lim="800000"/>
            <a:headEnd/>
            <a:tailEnd/>
          </a:ln>
        </p:spPr>
        <p:txBody>
          <a:bodyPr wrap="none" lIns="63083" tIns="31540" rIns="63083" bIns="31540">
            <a:spAutoFit/>
          </a:bodyPr>
          <a:lstStyle/>
          <a:p>
            <a:pPr defTabSz="630238" eaLnBrk="0" hangingPunct="0"/>
            <a:r>
              <a:rPr lang="en-US" sz="700" b="0" noProof="1">
                <a:latin typeface="Arial" charset="0"/>
              </a:rPr>
              <a:t>Ganciclovir</a:t>
            </a:r>
          </a:p>
        </p:txBody>
      </p:sp>
      <p:sp>
        <p:nvSpPr>
          <p:cNvPr id="2075" name="Line 115"/>
          <p:cNvSpPr>
            <a:spLocks noChangeShapeType="1"/>
          </p:cNvSpPr>
          <p:nvPr/>
        </p:nvSpPr>
        <p:spPr bwMode="auto">
          <a:xfrm>
            <a:off x="268288" y="9099550"/>
            <a:ext cx="1336675" cy="0"/>
          </a:xfrm>
          <a:prstGeom prst="line">
            <a:avLst/>
          </a:prstGeom>
          <a:noFill/>
          <a:ln w="9525">
            <a:solidFill>
              <a:schemeClr val="tx1"/>
            </a:solidFill>
            <a:round/>
            <a:headEnd/>
            <a:tailEnd/>
          </a:ln>
        </p:spPr>
        <p:txBody>
          <a:bodyPr wrap="none" anchor="ctr"/>
          <a:lstStyle/>
          <a:p>
            <a:endParaRPr lang="en-US"/>
          </a:p>
        </p:txBody>
      </p:sp>
      <p:sp>
        <p:nvSpPr>
          <p:cNvPr id="2076" name="Line 116"/>
          <p:cNvSpPr>
            <a:spLocks noChangeShapeType="1"/>
          </p:cNvSpPr>
          <p:nvPr/>
        </p:nvSpPr>
        <p:spPr bwMode="auto">
          <a:xfrm>
            <a:off x="268288" y="8059738"/>
            <a:ext cx="1336675" cy="0"/>
          </a:xfrm>
          <a:prstGeom prst="line">
            <a:avLst/>
          </a:prstGeom>
          <a:noFill/>
          <a:ln w="9525">
            <a:solidFill>
              <a:schemeClr val="tx1"/>
            </a:solidFill>
            <a:round/>
            <a:headEnd/>
            <a:tailEnd/>
          </a:ln>
        </p:spPr>
        <p:txBody>
          <a:bodyPr wrap="none" anchor="ctr"/>
          <a:lstStyle/>
          <a:p>
            <a:endParaRPr lang="en-US"/>
          </a:p>
        </p:txBody>
      </p:sp>
      <p:sp>
        <p:nvSpPr>
          <p:cNvPr id="2077" name="Line 117"/>
          <p:cNvSpPr>
            <a:spLocks noChangeShapeType="1"/>
          </p:cNvSpPr>
          <p:nvPr/>
        </p:nvSpPr>
        <p:spPr bwMode="auto">
          <a:xfrm flipV="1">
            <a:off x="1604963" y="8059738"/>
            <a:ext cx="0" cy="1039812"/>
          </a:xfrm>
          <a:prstGeom prst="line">
            <a:avLst/>
          </a:prstGeom>
          <a:noFill/>
          <a:ln w="9525">
            <a:solidFill>
              <a:schemeClr val="tx1"/>
            </a:solidFill>
            <a:round/>
            <a:headEnd/>
            <a:tailEnd/>
          </a:ln>
        </p:spPr>
        <p:txBody>
          <a:bodyPr wrap="none" anchor="ctr"/>
          <a:lstStyle/>
          <a:p>
            <a:endParaRPr lang="en-US"/>
          </a:p>
        </p:txBody>
      </p:sp>
      <p:sp>
        <p:nvSpPr>
          <p:cNvPr id="2078" name="Line 118"/>
          <p:cNvSpPr>
            <a:spLocks noChangeShapeType="1"/>
          </p:cNvSpPr>
          <p:nvPr/>
        </p:nvSpPr>
        <p:spPr bwMode="auto">
          <a:xfrm flipV="1">
            <a:off x="268288" y="8059738"/>
            <a:ext cx="0" cy="1039812"/>
          </a:xfrm>
          <a:prstGeom prst="line">
            <a:avLst/>
          </a:prstGeom>
          <a:noFill/>
          <a:ln w="9525">
            <a:solidFill>
              <a:schemeClr val="tx1"/>
            </a:solidFill>
            <a:round/>
            <a:headEnd/>
            <a:tailEnd/>
          </a:ln>
        </p:spPr>
        <p:txBody>
          <a:bodyPr wrap="none" anchor="ctr"/>
          <a:lstStyle/>
          <a:p>
            <a:endParaRPr lang="en-US"/>
          </a:p>
        </p:txBody>
      </p:sp>
      <p:sp>
        <p:nvSpPr>
          <p:cNvPr id="2079" name="Text Box 91"/>
          <p:cNvSpPr txBox="1">
            <a:spLocks noChangeArrowheads="1"/>
          </p:cNvSpPr>
          <p:nvPr/>
        </p:nvSpPr>
        <p:spPr bwMode="auto">
          <a:xfrm>
            <a:off x="3530600" y="1195388"/>
            <a:ext cx="1711325" cy="1362075"/>
          </a:xfrm>
          <a:prstGeom prst="rect">
            <a:avLst/>
          </a:prstGeom>
          <a:noFill/>
          <a:ln w="9525">
            <a:noFill/>
            <a:miter lim="800000"/>
            <a:headEnd/>
            <a:tailEnd/>
          </a:ln>
        </p:spPr>
        <p:txBody>
          <a:bodyPr lIns="63083" tIns="31540" rIns="63083" bIns="31540">
            <a:spAutoFit/>
          </a:bodyPr>
          <a:lstStyle/>
          <a:p>
            <a:pPr defTabSz="630238" eaLnBrk="0" hangingPunct="0">
              <a:lnSpc>
                <a:spcPct val="110000"/>
              </a:lnSpc>
              <a:spcBef>
                <a:spcPct val="50000"/>
              </a:spcBef>
            </a:pPr>
            <a:r>
              <a:rPr lang="en-US" sz="800" u="sng" noProof="1">
                <a:latin typeface="Arial" charset="0"/>
              </a:rPr>
              <a:t>Materials &amp; Methods</a:t>
            </a:r>
            <a:r>
              <a:rPr lang="en-US" sz="800" b="0" u="sng" noProof="1">
                <a:latin typeface="Arial" charset="0"/>
              </a:rPr>
              <a:t>:</a:t>
            </a:r>
            <a:r>
              <a:rPr lang="en-US" sz="800" b="0" noProof="1">
                <a:latin typeface="Arial" charset="0"/>
              </a:rPr>
              <a:t> </a:t>
            </a:r>
          </a:p>
          <a:p>
            <a:pPr defTabSz="630238" eaLnBrk="0" hangingPunct="0">
              <a:lnSpc>
                <a:spcPct val="110000"/>
              </a:lnSpc>
              <a:spcBef>
                <a:spcPct val="50000"/>
              </a:spcBef>
            </a:pPr>
            <a:r>
              <a:rPr lang="en-US" sz="800" noProof="1">
                <a:latin typeface="Arial" charset="0"/>
              </a:rPr>
              <a:t>Construction of adenoviral vector (Figure 2)</a:t>
            </a:r>
            <a:r>
              <a:rPr lang="en-US" sz="800" b="0" noProof="1">
                <a:latin typeface="Arial" charset="0"/>
              </a:rPr>
              <a:t>: The cDNA encoding </a:t>
            </a:r>
            <a:r>
              <a:rPr lang="en-US" sz="800" b="0" i="1" noProof="1">
                <a:latin typeface="Arial" charset="0"/>
              </a:rPr>
              <a:t>EGFP</a:t>
            </a:r>
            <a:r>
              <a:rPr lang="en-US" sz="800" b="0" noProof="1">
                <a:latin typeface="Arial" charset="0"/>
              </a:rPr>
              <a:t> or </a:t>
            </a:r>
            <a:r>
              <a:rPr lang="en-US" sz="800" b="0" i="1" noProof="1">
                <a:latin typeface="Arial" charset="0"/>
              </a:rPr>
              <a:t>HSV-TK</a:t>
            </a:r>
            <a:r>
              <a:rPr lang="en-US" sz="800" b="0" noProof="1">
                <a:latin typeface="Arial" charset="0"/>
              </a:rPr>
              <a:t>, respectively, were placed in the left end of the adenovirus (Ad) genome under control of the </a:t>
            </a:r>
            <a:r>
              <a:rPr lang="en-US" sz="800" b="0" i="1" noProof="1">
                <a:latin typeface="Arial" charset="0"/>
              </a:rPr>
              <a:t>EGR-1</a:t>
            </a:r>
            <a:r>
              <a:rPr lang="en-US" sz="800" b="0" noProof="1">
                <a:latin typeface="Arial" charset="0"/>
              </a:rPr>
              <a:t> promoter, followed by an SV40 polyadenylation signal.</a:t>
            </a:r>
            <a:endParaRPr lang="en-US" sz="800" b="0">
              <a:latin typeface="Arial" charset="0"/>
            </a:endParaRPr>
          </a:p>
        </p:txBody>
      </p:sp>
      <p:sp>
        <p:nvSpPr>
          <p:cNvPr id="2080" name="Rectangle 157"/>
          <p:cNvSpPr>
            <a:spLocks noChangeArrowheads="1"/>
          </p:cNvSpPr>
          <p:nvPr/>
        </p:nvSpPr>
        <p:spPr bwMode="auto">
          <a:xfrm>
            <a:off x="4171950" y="5303838"/>
            <a:ext cx="422275" cy="617537"/>
          </a:xfrm>
          <a:prstGeom prst="rect">
            <a:avLst/>
          </a:prstGeom>
          <a:solidFill>
            <a:schemeClr val="bg1"/>
          </a:solidFill>
          <a:ln w="9525">
            <a:solidFill>
              <a:schemeClr val="tx1"/>
            </a:solidFill>
            <a:miter lim="800000"/>
            <a:headEnd/>
            <a:tailEnd/>
          </a:ln>
        </p:spPr>
        <p:txBody>
          <a:bodyPr wrap="none" anchor="ctr"/>
          <a:lstStyle/>
          <a:p>
            <a:pPr eaLnBrk="0" hangingPunct="0"/>
            <a:endParaRPr lang="en-GB"/>
          </a:p>
        </p:txBody>
      </p:sp>
      <p:sp>
        <p:nvSpPr>
          <p:cNvPr id="2081" name="Rectangle 158"/>
          <p:cNvSpPr>
            <a:spLocks noChangeArrowheads="1"/>
          </p:cNvSpPr>
          <p:nvPr/>
        </p:nvSpPr>
        <p:spPr bwMode="auto">
          <a:xfrm>
            <a:off x="4760913" y="5303838"/>
            <a:ext cx="420687" cy="617537"/>
          </a:xfrm>
          <a:prstGeom prst="rect">
            <a:avLst/>
          </a:prstGeom>
          <a:solidFill>
            <a:schemeClr val="bg1"/>
          </a:solidFill>
          <a:ln w="9525">
            <a:solidFill>
              <a:schemeClr val="tx1"/>
            </a:solidFill>
            <a:miter lim="800000"/>
            <a:headEnd/>
            <a:tailEnd/>
          </a:ln>
        </p:spPr>
        <p:txBody>
          <a:bodyPr wrap="none" anchor="ctr"/>
          <a:lstStyle/>
          <a:p>
            <a:pPr eaLnBrk="0" hangingPunct="0"/>
            <a:endParaRPr lang="en-GB"/>
          </a:p>
        </p:txBody>
      </p:sp>
      <p:sp>
        <p:nvSpPr>
          <p:cNvPr id="2082" name="Rectangle 159"/>
          <p:cNvSpPr>
            <a:spLocks noChangeArrowheads="1"/>
          </p:cNvSpPr>
          <p:nvPr/>
        </p:nvSpPr>
        <p:spPr bwMode="auto">
          <a:xfrm>
            <a:off x="3582988" y="5980113"/>
            <a:ext cx="419100" cy="617537"/>
          </a:xfrm>
          <a:prstGeom prst="rect">
            <a:avLst/>
          </a:prstGeom>
          <a:solidFill>
            <a:schemeClr val="bg1"/>
          </a:solidFill>
          <a:ln w="9525">
            <a:solidFill>
              <a:schemeClr val="tx1"/>
            </a:solidFill>
            <a:miter lim="800000"/>
            <a:headEnd/>
            <a:tailEnd/>
          </a:ln>
        </p:spPr>
        <p:txBody>
          <a:bodyPr wrap="none" anchor="ctr"/>
          <a:lstStyle/>
          <a:p>
            <a:pPr eaLnBrk="0" hangingPunct="0"/>
            <a:endParaRPr lang="en-GB"/>
          </a:p>
        </p:txBody>
      </p:sp>
      <p:sp>
        <p:nvSpPr>
          <p:cNvPr id="2083" name="Rectangle 160"/>
          <p:cNvSpPr>
            <a:spLocks noChangeArrowheads="1"/>
          </p:cNvSpPr>
          <p:nvPr/>
        </p:nvSpPr>
        <p:spPr bwMode="auto">
          <a:xfrm>
            <a:off x="4171950" y="5980113"/>
            <a:ext cx="422275" cy="617537"/>
          </a:xfrm>
          <a:prstGeom prst="rect">
            <a:avLst/>
          </a:prstGeom>
          <a:solidFill>
            <a:schemeClr val="bg1"/>
          </a:solidFill>
          <a:ln w="9525">
            <a:solidFill>
              <a:schemeClr val="tx1"/>
            </a:solidFill>
            <a:miter lim="800000"/>
            <a:headEnd/>
            <a:tailEnd/>
          </a:ln>
        </p:spPr>
        <p:txBody>
          <a:bodyPr wrap="none" anchor="ctr"/>
          <a:lstStyle/>
          <a:p>
            <a:pPr eaLnBrk="0" hangingPunct="0"/>
            <a:endParaRPr lang="en-GB"/>
          </a:p>
        </p:txBody>
      </p:sp>
      <p:sp>
        <p:nvSpPr>
          <p:cNvPr id="2084" name="Rectangle 161"/>
          <p:cNvSpPr>
            <a:spLocks noChangeArrowheads="1"/>
          </p:cNvSpPr>
          <p:nvPr/>
        </p:nvSpPr>
        <p:spPr bwMode="auto">
          <a:xfrm>
            <a:off x="4760913" y="5980113"/>
            <a:ext cx="420687" cy="617537"/>
          </a:xfrm>
          <a:prstGeom prst="rect">
            <a:avLst/>
          </a:prstGeom>
          <a:solidFill>
            <a:schemeClr val="bg1"/>
          </a:solidFill>
          <a:ln w="9525">
            <a:solidFill>
              <a:schemeClr val="tx1"/>
            </a:solidFill>
            <a:miter lim="800000"/>
            <a:headEnd/>
            <a:tailEnd/>
          </a:ln>
        </p:spPr>
        <p:txBody>
          <a:bodyPr wrap="none" anchor="ctr"/>
          <a:lstStyle/>
          <a:p>
            <a:pPr eaLnBrk="0" hangingPunct="0"/>
            <a:endParaRPr lang="en-GB"/>
          </a:p>
        </p:txBody>
      </p:sp>
      <p:sp>
        <p:nvSpPr>
          <p:cNvPr id="2085" name="Rectangle 162"/>
          <p:cNvSpPr>
            <a:spLocks noChangeArrowheads="1"/>
          </p:cNvSpPr>
          <p:nvPr/>
        </p:nvSpPr>
        <p:spPr bwMode="auto">
          <a:xfrm>
            <a:off x="5348288" y="6761163"/>
            <a:ext cx="420687" cy="615950"/>
          </a:xfrm>
          <a:prstGeom prst="rect">
            <a:avLst/>
          </a:prstGeom>
          <a:solidFill>
            <a:schemeClr val="bg1"/>
          </a:solidFill>
          <a:ln w="9525">
            <a:solidFill>
              <a:schemeClr val="tx1"/>
            </a:solidFill>
            <a:miter lim="800000"/>
            <a:headEnd/>
            <a:tailEnd/>
          </a:ln>
        </p:spPr>
        <p:txBody>
          <a:bodyPr wrap="none" anchor="ctr"/>
          <a:lstStyle/>
          <a:p>
            <a:pPr eaLnBrk="0" hangingPunct="0"/>
            <a:endParaRPr lang="en-GB"/>
          </a:p>
        </p:txBody>
      </p:sp>
      <p:sp>
        <p:nvSpPr>
          <p:cNvPr id="2086" name="Rectangle 163"/>
          <p:cNvSpPr>
            <a:spLocks noChangeArrowheads="1"/>
          </p:cNvSpPr>
          <p:nvPr/>
        </p:nvSpPr>
        <p:spPr bwMode="auto">
          <a:xfrm>
            <a:off x="5935663" y="6761163"/>
            <a:ext cx="420687" cy="615950"/>
          </a:xfrm>
          <a:prstGeom prst="rect">
            <a:avLst/>
          </a:prstGeom>
          <a:solidFill>
            <a:schemeClr val="bg1"/>
          </a:solidFill>
          <a:ln w="9525">
            <a:solidFill>
              <a:schemeClr val="tx1"/>
            </a:solidFill>
            <a:miter lim="800000"/>
            <a:headEnd/>
            <a:tailEnd/>
          </a:ln>
        </p:spPr>
        <p:txBody>
          <a:bodyPr wrap="none" anchor="ctr"/>
          <a:lstStyle/>
          <a:p>
            <a:pPr eaLnBrk="0" hangingPunct="0"/>
            <a:endParaRPr lang="en-GB"/>
          </a:p>
        </p:txBody>
      </p:sp>
      <p:sp>
        <p:nvSpPr>
          <p:cNvPr id="2087" name="Rectangle 164"/>
          <p:cNvSpPr>
            <a:spLocks noChangeArrowheads="1"/>
          </p:cNvSpPr>
          <p:nvPr/>
        </p:nvSpPr>
        <p:spPr bwMode="auto">
          <a:xfrm>
            <a:off x="3582988" y="6761163"/>
            <a:ext cx="419100" cy="615950"/>
          </a:xfrm>
          <a:prstGeom prst="rect">
            <a:avLst/>
          </a:prstGeom>
          <a:solidFill>
            <a:schemeClr val="bg1"/>
          </a:solidFill>
          <a:ln w="9525">
            <a:solidFill>
              <a:schemeClr val="tx1"/>
            </a:solidFill>
            <a:miter lim="800000"/>
            <a:headEnd/>
            <a:tailEnd/>
          </a:ln>
        </p:spPr>
        <p:txBody>
          <a:bodyPr wrap="none" anchor="ctr"/>
          <a:lstStyle/>
          <a:p>
            <a:pPr eaLnBrk="0" hangingPunct="0"/>
            <a:endParaRPr lang="en-GB"/>
          </a:p>
        </p:txBody>
      </p:sp>
      <p:sp>
        <p:nvSpPr>
          <p:cNvPr id="2088" name="Rectangle 165"/>
          <p:cNvSpPr>
            <a:spLocks noChangeArrowheads="1"/>
          </p:cNvSpPr>
          <p:nvPr/>
        </p:nvSpPr>
        <p:spPr bwMode="auto">
          <a:xfrm>
            <a:off x="4171950" y="6761163"/>
            <a:ext cx="422275" cy="615950"/>
          </a:xfrm>
          <a:prstGeom prst="rect">
            <a:avLst/>
          </a:prstGeom>
          <a:solidFill>
            <a:schemeClr val="bg1"/>
          </a:solidFill>
          <a:ln w="9525">
            <a:solidFill>
              <a:schemeClr val="tx1"/>
            </a:solidFill>
            <a:miter lim="800000"/>
            <a:headEnd/>
            <a:tailEnd/>
          </a:ln>
        </p:spPr>
        <p:txBody>
          <a:bodyPr wrap="none" anchor="ctr"/>
          <a:lstStyle/>
          <a:p>
            <a:pPr eaLnBrk="0" hangingPunct="0"/>
            <a:endParaRPr lang="en-GB"/>
          </a:p>
        </p:txBody>
      </p:sp>
      <p:sp>
        <p:nvSpPr>
          <p:cNvPr id="2089" name="Rectangle 166"/>
          <p:cNvSpPr>
            <a:spLocks noChangeArrowheads="1"/>
          </p:cNvSpPr>
          <p:nvPr/>
        </p:nvSpPr>
        <p:spPr bwMode="auto">
          <a:xfrm>
            <a:off x="4760913" y="6761163"/>
            <a:ext cx="420687" cy="615950"/>
          </a:xfrm>
          <a:prstGeom prst="rect">
            <a:avLst/>
          </a:prstGeom>
          <a:solidFill>
            <a:schemeClr val="bg1"/>
          </a:solidFill>
          <a:ln w="9525">
            <a:solidFill>
              <a:schemeClr val="tx1"/>
            </a:solidFill>
            <a:miter lim="800000"/>
            <a:headEnd/>
            <a:tailEnd/>
          </a:ln>
        </p:spPr>
        <p:txBody>
          <a:bodyPr wrap="none" anchor="ctr"/>
          <a:lstStyle/>
          <a:p>
            <a:pPr eaLnBrk="0" hangingPunct="0"/>
            <a:endParaRPr lang="en-GB"/>
          </a:p>
        </p:txBody>
      </p:sp>
      <p:sp>
        <p:nvSpPr>
          <p:cNvPr id="2090" name="Rectangle 167"/>
          <p:cNvSpPr>
            <a:spLocks noChangeArrowheads="1"/>
          </p:cNvSpPr>
          <p:nvPr/>
        </p:nvSpPr>
        <p:spPr bwMode="auto">
          <a:xfrm>
            <a:off x="3582988" y="5303838"/>
            <a:ext cx="419100" cy="617537"/>
          </a:xfrm>
          <a:prstGeom prst="rect">
            <a:avLst/>
          </a:prstGeom>
          <a:solidFill>
            <a:schemeClr val="bg1"/>
          </a:solidFill>
          <a:ln w="9525">
            <a:solidFill>
              <a:schemeClr val="tx1"/>
            </a:solidFill>
            <a:miter lim="800000"/>
            <a:headEnd/>
            <a:tailEnd/>
          </a:ln>
        </p:spPr>
        <p:txBody>
          <a:bodyPr wrap="none" anchor="ctr"/>
          <a:lstStyle/>
          <a:p>
            <a:pPr eaLnBrk="0" hangingPunct="0"/>
            <a:endParaRPr lang="en-GB"/>
          </a:p>
        </p:txBody>
      </p:sp>
      <p:sp>
        <p:nvSpPr>
          <p:cNvPr id="2091" name="Text Box 169"/>
          <p:cNvSpPr txBox="1">
            <a:spLocks noChangeArrowheads="1"/>
          </p:cNvSpPr>
          <p:nvPr/>
        </p:nvSpPr>
        <p:spPr bwMode="auto">
          <a:xfrm>
            <a:off x="5338763" y="5502275"/>
            <a:ext cx="1517650" cy="892175"/>
          </a:xfrm>
          <a:prstGeom prst="rect">
            <a:avLst/>
          </a:prstGeom>
          <a:noFill/>
          <a:ln w="9525">
            <a:noFill/>
            <a:miter lim="800000"/>
            <a:headEnd/>
            <a:tailEnd/>
          </a:ln>
        </p:spPr>
        <p:txBody>
          <a:bodyPr wrap="none" lIns="63083" tIns="31540" rIns="63083" bIns="31540">
            <a:spAutoFit/>
          </a:bodyPr>
          <a:lstStyle/>
          <a:p>
            <a:pPr defTabSz="630238" eaLnBrk="0" hangingPunct="0"/>
            <a:r>
              <a:rPr lang="en-US" sz="700" b="0" noProof="1">
                <a:latin typeface="Arial" charset="0"/>
              </a:rPr>
              <a:t>Figure 4: </a:t>
            </a:r>
            <a:r>
              <a:rPr lang="en-US" sz="700" noProof="1">
                <a:latin typeface="Arial" charset="0"/>
              </a:rPr>
              <a:t>Radiation inducibility </a:t>
            </a:r>
          </a:p>
          <a:p>
            <a:pPr defTabSz="630238" eaLnBrk="0" hangingPunct="0"/>
            <a:r>
              <a:rPr lang="en-US" sz="700" noProof="1">
                <a:latin typeface="Arial" charset="0"/>
              </a:rPr>
              <a:t>of EGFP expression. </a:t>
            </a:r>
            <a:r>
              <a:rPr lang="en-US" sz="700" b="0" noProof="1">
                <a:latin typeface="Arial" charset="0"/>
              </a:rPr>
              <a:t>R1H cells </a:t>
            </a:r>
          </a:p>
          <a:p>
            <a:pPr defTabSz="630238" eaLnBrk="0" hangingPunct="0"/>
            <a:r>
              <a:rPr lang="en-US" sz="700" b="0" noProof="1">
                <a:latin typeface="Arial" charset="0"/>
              </a:rPr>
              <a:t>were not infected, but irradiated at </a:t>
            </a:r>
          </a:p>
          <a:p>
            <a:pPr defTabSz="630238" eaLnBrk="0" hangingPunct="0"/>
            <a:r>
              <a:rPr lang="en-US" sz="700" b="0" noProof="1">
                <a:latin typeface="Arial" charset="0"/>
              </a:rPr>
              <a:t>6 Gy (A,B), infected and irradiated </a:t>
            </a:r>
          </a:p>
          <a:p>
            <a:pPr defTabSz="630238" eaLnBrk="0" hangingPunct="0"/>
            <a:r>
              <a:rPr lang="en-US" sz="700" b="0" noProof="1">
                <a:latin typeface="Arial" charset="0"/>
              </a:rPr>
              <a:t>with 0Gy (C,D) or 6Gy (E,F);</a:t>
            </a:r>
          </a:p>
          <a:p>
            <a:pPr defTabSz="630238" eaLnBrk="0" hangingPunct="0"/>
            <a:r>
              <a:rPr lang="en-US" sz="700" b="0" noProof="1">
                <a:latin typeface="Arial" charset="0"/>
              </a:rPr>
              <a:t>Fluorescence: excitation at - nm ,</a:t>
            </a:r>
          </a:p>
          <a:p>
            <a:pPr defTabSz="630238" eaLnBrk="0" hangingPunct="0"/>
            <a:r>
              <a:rPr lang="en-US" sz="700" b="0" noProof="1">
                <a:latin typeface="Arial" charset="0"/>
              </a:rPr>
              <a:t>(200x): A, C, E; bright field</a:t>
            </a:r>
            <a:r>
              <a:rPr lang="en-US" sz="700" noProof="1">
                <a:latin typeface="Arial" charset="0"/>
              </a:rPr>
              <a:t> </a:t>
            </a:r>
            <a:r>
              <a:rPr lang="en-US" sz="700" b="0" noProof="1">
                <a:latin typeface="Arial" charset="0"/>
              </a:rPr>
              <a:t>( 200x): </a:t>
            </a:r>
          </a:p>
          <a:p>
            <a:pPr defTabSz="630238" eaLnBrk="0" hangingPunct="0"/>
            <a:r>
              <a:rPr lang="en-US" sz="700" b="0" noProof="1">
                <a:latin typeface="Arial" charset="0"/>
              </a:rPr>
              <a:t>B, D, F;</a:t>
            </a:r>
            <a:r>
              <a:rPr lang="de-DE" sz="700" b="0">
                <a:latin typeface="Arial" charset="0"/>
              </a:rPr>
              <a:t> </a:t>
            </a:r>
          </a:p>
        </p:txBody>
      </p:sp>
      <p:sp>
        <p:nvSpPr>
          <p:cNvPr id="2092" name="Text Box 170"/>
          <p:cNvSpPr txBox="1">
            <a:spLocks noChangeArrowheads="1"/>
          </p:cNvSpPr>
          <p:nvPr/>
        </p:nvSpPr>
        <p:spPr bwMode="auto">
          <a:xfrm>
            <a:off x="3957638" y="5824538"/>
            <a:ext cx="176212" cy="146050"/>
          </a:xfrm>
          <a:prstGeom prst="rect">
            <a:avLst/>
          </a:prstGeom>
          <a:noFill/>
          <a:ln w="9525">
            <a:noFill/>
            <a:miter lim="800000"/>
            <a:headEnd/>
            <a:tailEnd/>
          </a:ln>
        </p:spPr>
        <p:txBody>
          <a:bodyPr wrap="none" lIns="63083" tIns="31540" rIns="63083" bIns="31540">
            <a:spAutoFit/>
          </a:bodyPr>
          <a:lstStyle/>
          <a:p>
            <a:pPr defTabSz="630238" eaLnBrk="0" hangingPunct="0"/>
            <a:r>
              <a:rPr lang="de-DE" b="0">
                <a:latin typeface="Arial" charset="0"/>
              </a:rPr>
              <a:t>A</a:t>
            </a:r>
          </a:p>
        </p:txBody>
      </p:sp>
      <p:sp>
        <p:nvSpPr>
          <p:cNvPr id="2093" name="Text Box 172"/>
          <p:cNvSpPr txBox="1">
            <a:spLocks noChangeArrowheads="1"/>
          </p:cNvSpPr>
          <p:nvPr/>
        </p:nvSpPr>
        <p:spPr bwMode="auto">
          <a:xfrm>
            <a:off x="3530600" y="7593013"/>
            <a:ext cx="3167063" cy="268287"/>
          </a:xfrm>
          <a:prstGeom prst="rect">
            <a:avLst/>
          </a:prstGeom>
          <a:noFill/>
          <a:ln w="9525">
            <a:noFill/>
            <a:miter lim="800000"/>
            <a:headEnd/>
            <a:tailEnd/>
          </a:ln>
        </p:spPr>
        <p:txBody>
          <a:bodyPr wrap="none" lIns="63083" tIns="31540" rIns="63083" bIns="31540">
            <a:spAutoFit/>
          </a:bodyPr>
          <a:lstStyle/>
          <a:p>
            <a:pPr defTabSz="630238" eaLnBrk="0" hangingPunct="0"/>
            <a:r>
              <a:rPr lang="en-US" sz="700" b="0" noProof="1">
                <a:latin typeface="Arial" charset="0"/>
              </a:rPr>
              <a:t>Figure 5: </a:t>
            </a:r>
            <a:r>
              <a:rPr lang="en-US" sz="700" noProof="1">
                <a:latin typeface="Arial" charset="0"/>
              </a:rPr>
              <a:t>Dose dependent expression of EGFP. </a:t>
            </a:r>
            <a:r>
              <a:rPr lang="en-US" sz="700" b="0" noProof="1">
                <a:latin typeface="Arial" charset="0"/>
              </a:rPr>
              <a:t>R1H cells were infected at </a:t>
            </a:r>
          </a:p>
          <a:p>
            <a:pPr defTabSz="630238" eaLnBrk="0" hangingPunct="0"/>
            <a:r>
              <a:rPr lang="en-US" sz="700" b="0" noProof="1">
                <a:latin typeface="Arial" charset="0"/>
              </a:rPr>
              <a:t>MOI 25</a:t>
            </a:r>
            <a:r>
              <a:rPr lang="en-US" sz="700" noProof="1">
                <a:latin typeface="Arial" charset="0"/>
              </a:rPr>
              <a:t> </a:t>
            </a:r>
            <a:r>
              <a:rPr lang="en-US" sz="700" b="0" noProof="1">
                <a:latin typeface="Arial" charset="0"/>
              </a:rPr>
              <a:t>and irradiated at indicated doses. Fluorescence at 200x.</a:t>
            </a:r>
            <a:endParaRPr lang="de-DE" sz="700" b="0">
              <a:latin typeface="Arial" charset="0"/>
            </a:endParaRPr>
          </a:p>
        </p:txBody>
      </p:sp>
      <p:sp>
        <p:nvSpPr>
          <p:cNvPr id="2094" name="Text Box 174"/>
          <p:cNvSpPr txBox="1">
            <a:spLocks noChangeArrowheads="1"/>
          </p:cNvSpPr>
          <p:nvPr/>
        </p:nvSpPr>
        <p:spPr bwMode="auto">
          <a:xfrm>
            <a:off x="3519488" y="7389813"/>
            <a:ext cx="130175" cy="146050"/>
          </a:xfrm>
          <a:prstGeom prst="rect">
            <a:avLst/>
          </a:prstGeom>
          <a:noFill/>
          <a:ln w="9525">
            <a:noFill/>
            <a:miter lim="800000"/>
            <a:headEnd/>
            <a:tailEnd/>
          </a:ln>
        </p:spPr>
        <p:txBody>
          <a:bodyPr wrap="none" lIns="63083" tIns="31540" rIns="63083" bIns="31540">
            <a:spAutoFit/>
          </a:bodyPr>
          <a:lstStyle/>
          <a:p>
            <a:pPr defTabSz="630238" eaLnBrk="0" hangingPunct="0"/>
            <a:endParaRPr lang="de-DE" b="0">
              <a:latin typeface="Arial" charset="0"/>
            </a:endParaRPr>
          </a:p>
        </p:txBody>
      </p:sp>
      <p:grpSp>
        <p:nvGrpSpPr>
          <p:cNvPr id="2095" name="Group 176"/>
          <p:cNvGrpSpPr>
            <a:grpSpLocks/>
          </p:cNvGrpSpPr>
          <p:nvPr/>
        </p:nvGrpSpPr>
        <p:grpSpPr bwMode="auto">
          <a:xfrm>
            <a:off x="5241925" y="1195388"/>
            <a:ext cx="1349375" cy="1508125"/>
            <a:chOff x="3357" y="432"/>
            <a:chExt cx="1210" cy="1392"/>
          </a:xfrm>
        </p:grpSpPr>
        <p:pic>
          <p:nvPicPr>
            <p:cNvPr id="2108" name="Picture 177" descr="Image_1"/>
            <p:cNvPicPr>
              <a:picLocks noChangeAspect="1" noChangeArrowheads="1"/>
            </p:cNvPicPr>
            <p:nvPr/>
          </p:nvPicPr>
          <p:blipFill>
            <a:blip r:embed="rId10">
              <a:lum bright="-6000" contrast="24000"/>
            </a:blip>
            <a:srcRect/>
            <a:stretch>
              <a:fillRect/>
            </a:stretch>
          </p:blipFill>
          <p:spPr bwMode="auto">
            <a:xfrm>
              <a:off x="3357" y="432"/>
              <a:ext cx="1210" cy="1392"/>
            </a:xfrm>
            <a:prstGeom prst="rect">
              <a:avLst/>
            </a:prstGeom>
            <a:noFill/>
            <a:ln w="9525">
              <a:noFill/>
              <a:miter lim="800000"/>
              <a:headEnd/>
              <a:tailEnd/>
            </a:ln>
          </p:spPr>
        </p:pic>
        <p:sp>
          <p:nvSpPr>
            <p:cNvPr id="2109" name="Rectangle 178"/>
            <p:cNvSpPr>
              <a:spLocks noChangeArrowheads="1"/>
            </p:cNvSpPr>
            <p:nvPr/>
          </p:nvSpPr>
          <p:spPr bwMode="auto">
            <a:xfrm>
              <a:off x="3483" y="489"/>
              <a:ext cx="47" cy="63"/>
            </a:xfrm>
            <a:prstGeom prst="rect">
              <a:avLst/>
            </a:prstGeom>
            <a:solidFill>
              <a:schemeClr val="bg1"/>
            </a:solidFill>
            <a:ln w="9525">
              <a:solidFill>
                <a:schemeClr val="bg1"/>
              </a:solidFill>
              <a:miter lim="800000"/>
              <a:headEnd/>
              <a:tailEnd/>
            </a:ln>
          </p:spPr>
          <p:txBody>
            <a:bodyPr wrap="none" lIns="4693" tIns="2347" rIns="4693" bIns="2347" anchor="ctr"/>
            <a:lstStyle/>
            <a:p>
              <a:pPr eaLnBrk="0" hangingPunct="0"/>
              <a:endParaRPr lang="en-GB"/>
            </a:p>
          </p:txBody>
        </p:sp>
        <p:sp>
          <p:nvSpPr>
            <p:cNvPr id="2110" name="Rectangle 179"/>
            <p:cNvSpPr>
              <a:spLocks noChangeArrowheads="1"/>
            </p:cNvSpPr>
            <p:nvPr/>
          </p:nvSpPr>
          <p:spPr bwMode="auto">
            <a:xfrm>
              <a:off x="3606" y="1629"/>
              <a:ext cx="102" cy="47"/>
            </a:xfrm>
            <a:prstGeom prst="rect">
              <a:avLst/>
            </a:prstGeom>
            <a:solidFill>
              <a:schemeClr val="bg1"/>
            </a:solidFill>
            <a:ln w="9525">
              <a:solidFill>
                <a:schemeClr val="bg1"/>
              </a:solidFill>
              <a:miter lim="800000"/>
              <a:headEnd/>
              <a:tailEnd/>
            </a:ln>
          </p:spPr>
          <p:txBody>
            <a:bodyPr wrap="none" lIns="4693" tIns="2347" rIns="4693" bIns="2347" anchor="ctr"/>
            <a:lstStyle/>
            <a:p>
              <a:pPr algn="ctr" defTabSz="630238" eaLnBrk="0" hangingPunct="0"/>
              <a:endParaRPr lang="de-DE" sz="300"/>
            </a:p>
          </p:txBody>
        </p:sp>
        <p:sp>
          <p:nvSpPr>
            <p:cNvPr id="2111" name="Rectangle 180"/>
            <p:cNvSpPr>
              <a:spLocks noChangeArrowheads="1"/>
            </p:cNvSpPr>
            <p:nvPr/>
          </p:nvSpPr>
          <p:spPr bwMode="auto">
            <a:xfrm>
              <a:off x="3519" y="1470"/>
              <a:ext cx="47" cy="108"/>
            </a:xfrm>
            <a:prstGeom prst="rect">
              <a:avLst/>
            </a:prstGeom>
            <a:solidFill>
              <a:schemeClr val="bg1"/>
            </a:solidFill>
            <a:ln w="9525">
              <a:solidFill>
                <a:schemeClr val="bg1"/>
              </a:solidFill>
              <a:miter lim="800000"/>
              <a:headEnd/>
              <a:tailEnd/>
            </a:ln>
          </p:spPr>
          <p:txBody>
            <a:bodyPr wrap="none" lIns="4693" tIns="2347" rIns="4693" bIns="2347" anchor="ctr"/>
            <a:lstStyle/>
            <a:p>
              <a:pPr eaLnBrk="0" hangingPunct="0"/>
              <a:endParaRPr lang="en-GB"/>
            </a:p>
          </p:txBody>
        </p:sp>
        <p:sp>
          <p:nvSpPr>
            <p:cNvPr id="2112" name="Rectangle 181"/>
            <p:cNvSpPr>
              <a:spLocks noChangeArrowheads="1"/>
            </p:cNvSpPr>
            <p:nvPr/>
          </p:nvSpPr>
          <p:spPr bwMode="auto">
            <a:xfrm>
              <a:off x="3771" y="1434"/>
              <a:ext cx="47" cy="144"/>
            </a:xfrm>
            <a:prstGeom prst="rect">
              <a:avLst/>
            </a:prstGeom>
            <a:solidFill>
              <a:schemeClr val="bg1"/>
            </a:solidFill>
            <a:ln w="9525">
              <a:solidFill>
                <a:schemeClr val="bg1"/>
              </a:solidFill>
              <a:miter lim="800000"/>
              <a:headEnd/>
              <a:tailEnd/>
            </a:ln>
          </p:spPr>
          <p:txBody>
            <a:bodyPr wrap="none" lIns="4693" tIns="2347" rIns="4693" bIns="2347" anchor="ctr"/>
            <a:lstStyle/>
            <a:p>
              <a:pPr eaLnBrk="0" hangingPunct="0"/>
              <a:endParaRPr lang="en-GB"/>
            </a:p>
          </p:txBody>
        </p:sp>
        <p:sp>
          <p:nvSpPr>
            <p:cNvPr id="2113" name="Rectangle 182"/>
            <p:cNvSpPr>
              <a:spLocks noChangeArrowheads="1"/>
            </p:cNvSpPr>
            <p:nvPr/>
          </p:nvSpPr>
          <p:spPr bwMode="auto">
            <a:xfrm>
              <a:off x="3753" y="963"/>
              <a:ext cx="291" cy="47"/>
            </a:xfrm>
            <a:prstGeom prst="rect">
              <a:avLst/>
            </a:prstGeom>
            <a:solidFill>
              <a:schemeClr val="bg1"/>
            </a:solidFill>
            <a:ln w="9525">
              <a:solidFill>
                <a:schemeClr val="bg1"/>
              </a:solidFill>
              <a:miter lim="800000"/>
              <a:headEnd/>
              <a:tailEnd/>
            </a:ln>
          </p:spPr>
          <p:txBody>
            <a:bodyPr wrap="none" lIns="4693" tIns="2347" rIns="4693" bIns="2347" anchor="ctr"/>
            <a:lstStyle/>
            <a:p>
              <a:pPr algn="ctr" defTabSz="630238" eaLnBrk="0" hangingPunct="0"/>
              <a:r>
                <a:rPr lang="de-DE"/>
                <a:t>pBHG10</a:t>
              </a:r>
              <a:endParaRPr lang="de-DE" b="0"/>
            </a:p>
          </p:txBody>
        </p:sp>
        <p:sp>
          <p:nvSpPr>
            <p:cNvPr id="2114" name="Rectangle 183"/>
            <p:cNvSpPr>
              <a:spLocks noChangeArrowheads="1"/>
            </p:cNvSpPr>
            <p:nvPr/>
          </p:nvSpPr>
          <p:spPr bwMode="auto">
            <a:xfrm>
              <a:off x="4149" y="687"/>
              <a:ext cx="144" cy="63"/>
            </a:xfrm>
            <a:prstGeom prst="rect">
              <a:avLst/>
            </a:prstGeom>
            <a:solidFill>
              <a:schemeClr val="bg1"/>
            </a:solidFill>
            <a:ln w="9525">
              <a:solidFill>
                <a:schemeClr val="bg1"/>
              </a:solidFill>
              <a:miter lim="800000"/>
              <a:headEnd/>
              <a:tailEnd/>
            </a:ln>
          </p:spPr>
          <p:txBody>
            <a:bodyPr wrap="none" lIns="4693" tIns="2347" rIns="4693" bIns="2347" anchor="ctr"/>
            <a:lstStyle/>
            <a:p>
              <a:pPr algn="ctr" defTabSz="630238" eaLnBrk="0" hangingPunct="0"/>
              <a:endParaRPr lang="de-DE" sz="300"/>
            </a:p>
          </p:txBody>
        </p:sp>
        <p:sp>
          <p:nvSpPr>
            <p:cNvPr id="2115" name="Text Box 184"/>
            <p:cNvSpPr txBox="1">
              <a:spLocks noChangeArrowheads="1"/>
            </p:cNvSpPr>
            <p:nvPr/>
          </p:nvSpPr>
          <p:spPr bwMode="auto">
            <a:xfrm>
              <a:off x="3431" y="1595"/>
              <a:ext cx="214" cy="106"/>
            </a:xfrm>
            <a:prstGeom prst="rect">
              <a:avLst/>
            </a:prstGeom>
            <a:noFill/>
            <a:ln w="9525">
              <a:noFill/>
              <a:miter lim="800000"/>
              <a:headEnd/>
              <a:tailEnd/>
            </a:ln>
          </p:spPr>
          <p:txBody>
            <a:bodyPr wrap="none" lIns="4693" tIns="2347" rIns="4693" bIns="2347" anchor="ctr"/>
            <a:lstStyle/>
            <a:p>
              <a:pPr defTabSz="630238" eaLnBrk="0" hangingPunct="0"/>
              <a:r>
                <a:rPr lang="en-US" sz="300" noProof="1"/>
                <a:t>Egr</a:t>
              </a:r>
              <a:r>
                <a:rPr lang="de-DE" sz="300"/>
                <a:t>-1</a:t>
              </a:r>
            </a:p>
          </p:txBody>
        </p:sp>
        <p:sp>
          <p:nvSpPr>
            <p:cNvPr id="2116" name="Rectangle 185"/>
            <p:cNvSpPr>
              <a:spLocks noChangeArrowheads="1"/>
            </p:cNvSpPr>
            <p:nvPr/>
          </p:nvSpPr>
          <p:spPr bwMode="auto">
            <a:xfrm>
              <a:off x="3545" y="1595"/>
              <a:ext cx="269" cy="154"/>
            </a:xfrm>
            <a:prstGeom prst="rect">
              <a:avLst/>
            </a:prstGeom>
            <a:noFill/>
            <a:ln w="9525">
              <a:noFill/>
              <a:miter lim="800000"/>
              <a:headEnd/>
              <a:tailEnd/>
            </a:ln>
          </p:spPr>
          <p:txBody>
            <a:bodyPr wrap="none" lIns="4693" tIns="2347" rIns="4693" bIns="2347" anchor="ctr"/>
            <a:lstStyle/>
            <a:p>
              <a:pPr defTabSz="630238" eaLnBrk="0" hangingPunct="0"/>
              <a:r>
                <a:rPr lang="de-DE" sz="300"/>
                <a:t> EGFP/</a:t>
              </a:r>
            </a:p>
            <a:p>
              <a:pPr defTabSz="630238" eaLnBrk="0" hangingPunct="0"/>
              <a:r>
                <a:rPr lang="de-DE" sz="300"/>
                <a:t>HSV-TK</a:t>
              </a:r>
            </a:p>
          </p:txBody>
        </p:sp>
        <p:sp>
          <p:nvSpPr>
            <p:cNvPr id="2117" name="Text Box 186"/>
            <p:cNvSpPr txBox="1">
              <a:spLocks noChangeArrowheads="1"/>
            </p:cNvSpPr>
            <p:nvPr/>
          </p:nvSpPr>
          <p:spPr bwMode="auto">
            <a:xfrm>
              <a:off x="3717" y="1595"/>
              <a:ext cx="268" cy="106"/>
            </a:xfrm>
            <a:prstGeom prst="rect">
              <a:avLst/>
            </a:prstGeom>
            <a:noFill/>
            <a:ln w="9525">
              <a:noFill/>
              <a:miter lim="800000"/>
              <a:headEnd/>
              <a:tailEnd/>
            </a:ln>
          </p:spPr>
          <p:txBody>
            <a:bodyPr wrap="none" lIns="4693" tIns="2347" rIns="4693" bIns="2347" anchor="ctr"/>
            <a:lstStyle/>
            <a:p>
              <a:pPr defTabSz="630238" eaLnBrk="0" hangingPunct="0"/>
              <a:r>
                <a:rPr lang="de-DE" sz="300"/>
                <a:t>SV40 An</a:t>
              </a:r>
            </a:p>
          </p:txBody>
        </p:sp>
        <p:sp>
          <p:nvSpPr>
            <p:cNvPr id="2118" name="Rectangle 187"/>
            <p:cNvSpPr>
              <a:spLocks noChangeArrowheads="1"/>
            </p:cNvSpPr>
            <p:nvPr/>
          </p:nvSpPr>
          <p:spPr bwMode="auto">
            <a:xfrm>
              <a:off x="4134" y="690"/>
              <a:ext cx="47" cy="47"/>
            </a:xfrm>
            <a:prstGeom prst="rect">
              <a:avLst/>
            </a:prstGeom>
            <a:solidFill>
              <a:schemeClr val="bg1"/>
            </a:solidFill>
            <a:ln w="9525">
              <a:solidFill>
                <a:schemeClr val="bg1"/>
              </a:solidFill>
              <a:miter lim="800000"/>
              <a:headEnd/>
              <a:tailEnd/>
            </a:ln>
          </p:spPr>
          <p:txBody>
            <a:bodyPr wrap="none" lIns="4693" tIns="2347" rIns="4693" bIns="2347" anchor="ctr"/>
            <a:lstStyle/>
            <a:p>
              <a:pPr eaLnBrk="0" hangingPunct="0"/>
              <a:endParaRPr lang="en-GB"/>
            </a:p>
          </p:txBody>
        </p:sp>
        <p:sp>
          <p:nvSpPr>
            <p:cNvPr id="2119" name="Text Box 188"/>
            <p:cNvSpPr txBox="1">
              <a:spLocks noChangeArrowheads="1"/>
            </p:cNvSpPr>
            <p:nvPr/>
          </p:nvSpPr>
          <p:spPr bwMode="auto">
            <a:xfrm>
              <a:off x="4079" y="671"/>
              <a:ext cx="386" cy="106"/>
            </a:xfrm>
            <a:prstGeom prst="rect">
              <a:avLst/>
            </a:prstGeom>
            <a:noFill/>
            <a:ln w="9525">
              <a:noFill/>
              <a:miter lim="800000"/>
              <a:headEnd/>
              <a:tailEnd/>
            </a:ln>
          </p:spPr>
          <p:txBody>
            <a:bodyPr wrap="none" lIns="4693" tIns="2347" rIns="4693" bIns="2347" anchor="ctr"/>
            <a:lstStyle/>
            <a:p>
              <a:pPr defTabSz="630238" eaLnBrk="0" hangingPunct="0"/>
              <a:r>
                <a:rPr lang="de-DE" sz="300"/>
                <a:t>EGFP/HSV-TK</a:t>
              </a:r>
            </a:p>
          </p:txBody>
        </p:sp>
        <p:sp>
          <p:nvSpPr>
            <p:cNvPr id="2120" name="Rectangle 189"/>
            <p:cNvSpPr>
              <a:spLocks noChangeArrowheads="1"/>
            </p:cNvSpPr>
            <p:nvPr/>
          </p:nvSpPr>
          <p:spPr bwMode="auto">
            <a:xfrm>
              <a:off x="4040" y="626"/>
              <a:ext cx="104" cy="47"/>
            </a:xfrm>
            <a:prstGeom prst="rect">
              <a:avLst/>
            </a:prstGeom>
            <a:solidFill>
              <a:schemeClr val="bg1"/>
            </a:solidFill>
            <a:ln w="9525">
              <a:solidFill>
                <a:schemeClr val="bg1"/>
              </a:solidFill>
              <a:miter lim="800000"/>
              <a:headEnd/>
              <a:tailEnd/>
            </a:ln>
          </p:spPr>
          <p:txBody>
            <a:bodyPr wrap="none" lIns="4693" tIns="2347" rIns="4693" bIns="2347" anchor="ctr"/>
            <a:lstStyle/>
            <a:p>
              <a:pPr eaLnBrk="0" hangingPunct="0"/>
              <a:endParaRPr lang="en-GB"/>
            </a:p>
          </p:txBody>
        </p:sp>
        <p:sp>
          <p:nvSpPr>
            <p:cNvPr id="2121" name="Rectangle 190"/>
            <p:cNvSpPr>
              <a:spLocks noChangeArrowheads="1"/>
            </p:cNvSpPr>
            <p:nvPr/>
          </p:nvSpPr>
          <p:spPr bwMode="auto">
            <a:xfrm>
              <a:off x="4065" y="645"/>
              <a:ext cx="105" cy="47"/>
            </a:xfrm>
            <a:prstGeom prst="rect">
              <a:avLst/>
            </a:prstGeom>
            <a:solidFill>
              <a:schemeClr val="bg1"/>
            </a:solidFill>
            <a:ln w="9525">
              <a:solidFill>
                <a:schemeClr val="bg1"/>
              </a:solidFill>
              <a:miter lim="800000"/>
              <a:headEnd/>
              <a:tailEnd/>
            </a:ln>
          </p:spPr>
          <p:txBody>
            <a:bodyPr wrap="none" lIns="4693" tIns="2347" rIns="4693" bIns="2347" anchor="ctr"/>
            <a:lstStyle/>
            <a:p>
              <a:pPr algn="ctr" defTabSz="630238" eaLnBrk="0" hangingPunct="0"/>
              <a:r>
                <a:rPr lang="en-US" sz="300" noProof="1"/>
                <a:t>Egr</a:t>
              </a:r>
              <a:r>
                <a:rPr lang="de-DE" sz="300"/>
                <a:t>-1</a:t>
              </a:r>
              <a:endParaRPr lang="de-DE" sz="300" b="0"/>
            </a:p>
          </p:txBody>
        </p:sp>
      </p:grpSp>
      <p:sp>
        <p:nvSpPr>
          <p:cNvPr id="2096" name="Text Box 98"/>
          <p:cNvSpPr txBox="1">
            <a:spLocks noChangeArrowheads="1"/>
          </p:cNvSpPr>
          <p:nvPr/>
        </p:nvSpPr>
        <p:spPr bwMode="auto">
          <a:xfrm>
            <a:off x="6256338" y="2547938"/>
            <a:ext cx="534987" cy="166687"/>
          </a:xfrm>
          <a:prstGeom prst="rect">
            <a:avLst/>
          </a:prstGeom>
          <a:noFill/>
          <a:ln w="9525">
            <a:noFill/>
            <a:miter lim="800000"/>
            <a:headEnd/>
            <a:tailEnd/>
          </a:ln>
        </p:spPr>
        <p:txBody>
          <a:bodyPr lIns="63083" tIns="31540" rIns="63083" bIns="31540">
            <a:spAutoFit/>
          </a:bodyPr>
          <a:lstStyle/>
          <a:p>
            <a:pPr defTabSz="630238" eaLnBrk="0" hangingPunct="0">
              <a:spcBef>
                <a:spcPct val="50000"/>
              </a:spcBef>
            </a:pPr>
            <a:r>
              <a:rPr lang="en-US" sz="700" b="0">
                <a:latin typeface="Arial" charset="0"/>
              </a:rPr>
              <a:t>Figure 2 </a:t>
            </a:r>
          </a:p>
        </p:txBody>
      </p:sp>
      <p:sp>
        <p:nvSpPr>
          <p:cNvPr id="2097" name="Text Box 191"/>
          <p:cNvSpPr txBox="1">
            <a:spLocks noChangeArrowheads="1"/>
          </p:cNvSpPr>
          <p:nvPr/>
        </p:nvSpPr>
        <p:spPr bwMode="auto">
          <a:xfrm>
            <a:off x="4116388" y="7383463"/>
            <a:ext cx="282575" cy="147637"/>
          </a:xfrm>
          <a:prstGeom prst="rect">
            <a:avLst/>
          </a:prstGeom>
          <a:noFill/>
          <a:ln w="9525">
            <a:noFill/>
            <a:miter lim="800000"/>
            <a:headEnd/>
            <a:tailEnd/>
          </a:ln>
        </p:spPr>
        <p:txBody>
          <a:bodyPr wrap="none" lIns="63083" tIns="31540" rIns="63083" bIns="31540">
            <a:spAutoFit/>
          </a:bodyPr>
          <a:lstStyle/>
          <a:p>
            <a:pPr defTabSz="630238" eaLnBrk="0" hangingPunct="0"/>
            <a:r>
              <a:rPr lang="de-DE" b="0">
                <a:latin typeface="Arial" charset="0"/>
              </a:rPr>
              <a:t>1 Gy</a:t>
            </a:r>
          </a:p>
        </p:txBody>
      </p:sp>
      <p:sp>
        <p:nvSpPr>
          <p:cNvPr id="2098" name="Text Box 192"/>
          <p:cNvSpPr txBox="1">
            <a:spLocks noChangeArrowheads="1"/>
          </p:cNvSpPr>
          <p:nvPr/>
        </p:nvSpPr>
        <p:spPr bwMode="auto">
          <a:xfrm>
            <a:off x="3530600" y="7383463"/>
            <a:ext cx="282575" cy="147637"/>
          </a:xfrm>
          <a:prstGeom prst="rect">
            <a:avLst/>
          </a:prstGeom>
          <a:noFill/>
          <a:ln w="9525">
            <a:noFill/>
            <a:miter lim="800000"/>
            <a:headEnd/>
            <a:tailEnd/>
          </a:ln>
        </p:spPr>
        <p:txBody>
          <a:bodyPr wrap="none" lIns="63083" tIns="31540" rIns="63083" bIns="31540">
            <a:spAutoFit/>
          </a:bodyPr>
          <a:lstStyle/>
          <a:p>
            <a:pPr defTabSz="630238" eaLnBrk="0" hangingPunct="0"/>
            <a:r>
              <a:rPr lang="de-DE" b="0">
                <a:latin typeface="Arial" charset="0"/>
              </a:rPr>
              <a:t>0 Gy</a:t>
            </a:r>
            <a:endParaRPr lang="de-DE" sz="1600" b="0">
              <a:latin typeface="Arial" charset="0"/>
            </a:endParaRPr>
          </a:p>
        </p:txBody>
      </p:sp>
      <p:sp>
        <p:nvSpPr>
          <p:cNvPr id="2099" name="Text Box 193"/>
          <p:cNvSpPr txBox="1">
            <a:spLocks noChangeArrowheads="1"/>
          </p:cNvSpPr>
          <p:nvPr/>
        </p:nvSpPr>
        <p:spPr bwMode="auto">
          <a:xfrm>
            <a:off x="4705350" y="7383463"/>
            <a:ext cx="282575" cy="147637"/>
          </a:xfrm>
          <a:prstGeom prst="rect">
            <a:avLst/>
          </a:prstGeom>
          <a:noFill/>
          <a:ln w="9525">
            <a:noFill/>
            <a:miter lim="800000"/>
            <a:headEnd/>
            <a:tailEnd/>
          </a:ln>
        </p:spPr>
        <p:txBody>
          <a:bodyPr wrap="none" lIns="63083" tIns="31540" rIns="63083" bIns="31540">
            <a:spAutoFit/>
          </a:bodyPr>
          <a:lstStyle/>
          <a:p>
            <a:pPr defTabSz="630238" eaLnBrk="0" hangingPunct="0"/>
            <a:r>
              <a:rPr lang="de-DE" b="0">
                <a:latin typeface="Arial" charset="0"/>
              </a:rPr>
              <a:t>2 Gy</a:t>
            </a:r>
            <a:endParaRPr lang="de-DE" sz="1600" b="0">
              <a:latin typeface="Arial" charset="0"/>
            </a:endParaRPr>
          </a:p>
        </p:txBody>
      </p:sp>
      <p:sp>
        <p:nvSpPr>
          <p:cNvPr id="2100" name="Text Box 194"/>
          <p:cNvSpPr txBox="1">
            <a:spLocks noChangeArrowheads="1"/>
          </p:cNvSpPr>
          <p:nvPr/>
        </p:nvSpPr>
        <p:spPr bwMode="auto">
          <a:xfrm>
            <a:off x="5294313" y="7383463"/>
            <a:ext cx="282575" cy="147637"/>
          </a:xfrm>
          <a:prstGeom prst="rect">
            <a:avLst/>
          </a:prstGeom>
          <a:noFill/>
          <a:ln w="9525">
            <a:noFill/>
            <a:miter lim="800000"/>
            <a:headEnd/>
            <a:tailEnd/>
          </a:ln>
        </p:spPr>
        <p:txBody>
          <a:bodyPr wrap="none" lIns="63083" tIns="31540" rIns="63083" bIns="31540">
            <a:spAutoFit/>
          </a:bodyPr>
          <a:lstStyle/>
          <a:p>
            <a:pPr defTabSz="630238" eaLnBrk="0" hangingPunct="0"/>
            <a:r>
              <a:rPr lang="de-DE" b="0">
                <a:latin typeface="Arial" charset="0"/>
              </a:rPr>
              <a:t>4 Gy</a:t>
            </a:r>
            <a:endParaRPr lang="de-DE" sz="1600" b="0">
              <a:latin typeface="Arial" charset="0"/>
            </a:endParaRPr>
          </a:p>
        </p:txBody>
      </p:sp>
      <p:sp>
        <p:nvSpPr>
          <p:cNvPr id="2101" name="Text Box 195"/>
          <p:cNvSpPr txBox="1">
            <a:spLocks noChangeArrowheads="1"/>
          </p:cNvSpPr>
          <p:nvPr/>
        </p:nvSpPr>
        <p:spPr bwMode="auto">
          <a:xfrm>
            <a:off x="5883275" y="7383463"/>
            <a:ext cx="282575" cy="147637"/>
          </a:xfrm>
          <a:prstGeom prst="rect">
            <a:avLst/>
          </a:prstGeom>
          <a:noFill/>
          <a:ln w="9525">
            <a:noFill/>
            <a:miter lim="800000"/>
            <a:headEnd/>
            <a:tailEnd/>
          </a:ln>
        </p:spPr>
        <p:txBody>
          <a:bodyPr wrap="none" lIns="63083" tIns="31540" rIns="63083" bIns="31540">
            <a:spAutoFit/>
          </a:bodyPr>
          <a:lstStyle/>
          <a:p>
            <a:pPr defTabSz="630238" eaLnBrk="0" hangingPunct="0"/>
            <a:r>
              <a:rPr lang="de-DE" b="0">
                <a:latin typeface="Arial" charset="0"/>
              </a:rPr>
              <a:t>8 Gy</a:t>
            </a:r>
            <a:endParaRPr lang="de-DE" sz="1600" b="0">
              <a:latin typeface="Arial" charset="0"/>
            </a:endParaRPr>
          </a:p>
        </p:txBody>
      </p:sp>
      <p:sp>
        <p:nvSpPr>
          <p:cNvPr id="2102" name="Text Box 196"/>
          <p:cNvSpPr txBox="1">
            <a:spLocks noChangeArrowheads="1"/>
          </p:cNvSpPr>
          <p:nvPr/>
        </p:nvSpPr>
        <p:spPr bwMode="auto">
          <a:xfrm>
            <a:off x="3957638" y="6499225"/>
            <a:ext cx="176212" cy="146050"/>
          </a:xfrm>
          <a:prstGeom prst="rect">
            <a:avLst/>
          </a:prstGeom>
          <a:noFill/>
          <a:ln w="9525">
            <a:noFill/>
            <a:miter lim="800000"/>
            <a:headEnd/>
            <a:tailEnd/>
          </a:ln>
        </p:spPr>
        <p:txBody>
          <a:bodyPr wrap="none" lIns="63083" tIns="31540" rIns="63083" bIns="31540">
            <a:spAutoFit/>
          </a:bodyPr>
          <a:lstStyle/>
          <a:p>
            <a:pPr defTabSz="630238" eaLnBrk="0" hangingPunct="0"/>
            <a:r>
              <a:rPr lang="de-DE" b="0">
                <a:latin typeface="Arial" charset="0"/>
              </a:rPr>
              <a:t>B</a:t>
            </a:r>
          </a:p>
        </p:txBody>
      </p:sp>
      <p:sp>
        <p:nvSpPr>
          <p:cNvPr id="2103" name="Text Box 197"/>
          <p:cNvSpPr txBox="1">
            <a:spLocks noChangeArrowheads="1"/>
          </p:cNvSpPr>
          <p:nvPr/>
        </p:nvSpPr>
        <p:spPr bwMode="auto">
          <a:xfrm>
            <a:off x="4546600" y="5824538"/>
            <a:ext cx="179388" cy="146050"/>
          </a:xfrm>
          <a:prstGeom prst="rect">
            <a:avLst/>
          </a:prstGeom>
          <a:noFill/>
          <a:ln w="9525">
            <a:noFill/>
            <a:miter lim="800000"/>
            <a:headEnd/>
            <a:tailEnd/>
          </a:ln>
        </p:spPr>
        <p:txBody>
          <a:bodyPr wrap="none" lIns="63083" tIns="31540" rIns="63083" bIns="31540">
            <a:spAutoFit/>
          </a:bodyPr>
          <a:lstStyle/>
          <a:p>
            <a:pPr defTabSz="630238" eaLnBrk="0" hangingPunct="0"/>
            <a:r>
              <a:rPr lang="de-DE" b="0">
                <a:latin typeface="Arial" charset="0"/>
              </a:rPr>
              <a:t>C</a:t>
            </a:r>
          </a:p>
        </p:txBody>
      </p:sp>
      <p:sp>
        <p:nvSpPr>
          <p:cNvPr id="2104" name="Text Box 198"/>
          <p:cNvSpPr txBox="1">
            <a:spLocks noChangeArrowheads="1"/>
          </p:cNvSpPr>
          <p:nvPr/>
        </p:nvSpPr>
        <p:spPr bwMode="auto">
          <a:xfrm>
            <a:off x="4546600" y="6499225"/>
            <a:ext cx="179388" cy="146050"/>
          </a:xfrm>
          <a:prstGeom prst="rect">
            <a:avLst/>
          </a:prstGeom>
          <a:noFill/>
          <a:ln w="9525">
            <a:noFill/>
            <a:miter lim="800000"/>
            <a:headEnd/>
            <a:tailEnd/>
          </a:ln>
        </p:spPr>
        <p:txBody>
          <a:bodyPr wrap="none" lIns="63083" tIns="31540" rIns="63083" bIns="31540">
            <a:spAutoFit/>
          </a:bodyPr>
          <a:lstStyle/>
          <a:p>
            <a:pPr defTabSz="630238" eaLnBrk="0" hangingPunct="0"/>
            <a:r>
              <a:rPr lang="de-DE" b="0">
                <a:latin typeface="Arial" charset="0"/>
              </a:rPr>
              <a:t>D</a:t>
            </a:r>
          </a:p>
        </p:txBody>
      </p:sp>
      <p:sp>
        <p:nvSpPr>
          <p:cNvPr id="2105" name="Text Box 199"/>
          <p:cNvSpPr txBox="1">
            <a:spLocks noChangeArrowheads="1"/>
          </p:cNvSpPr>
          <p:nvPr/>
        </p:nvSpPr>
        <p:spPr bwMode="auto">
          <a:xfrm>
            <a:off x="5133975" y="5824538"/>
            <a:ext cx="177800" cy="146050"/>
          </a:xfrm>
          <a:prstGeom prst="rect">
            <a:avLst/>
          </a:prstGeom>
          <a:noFill/>
          <a:ln w="9525">
            <a:noFill/>
            <a:miter lim="800000"/>
            <a:headEnd/>
            <a:tailEnd/>
          </a:ln>
        </p:spPr>
        <p:txBody>
          <a:bodyPr wrap="none" lIns="63083" tIns="31540" rIns="63083" bIns="31540">
            <a:spAutoFit/>
          </a:bodyPr>
          <a:lstStyle/>
          <a:p>
            <a:pPr defTabSz="630238" eaLnBrk="0" hangingPunct="0"/>
            <a:r>
              <a:rPr lang="de-DE" b="0">
                <a:latin typeface="Arial" charset="0"/>
              </a:rPr>
              <a:t>E</a:t>
            </a:r>
          </a:p>
        </p:txBody>
      </p:sp>
      <p:sp>
        <p:nvSpPr>
          <p:cNvPr id="2106" name="Text Box 200"/>
          <p:cNvSpPr txBox="1">
            <a:spLocks noChangeArrowheads="1"/>
          </p:cNvSpPr>
          <p:nvPr/>
        </p:nvSpPr>
        <p:spPr bwMode="auto">
          <a:xfrm>
            <a:off x="5133975" y="6499225"/>
            <a:ext cx="173038" cy="146050"/>
          </a:xfrm>
          <a:prstGeom prst="rect">
            <a:avLst/>
          </a:prstGeom>
          <a:noFill/>
          <a:ln w="9525">
            <a:noFill/>
            <a:miter lim="800000"/>
            <a:headEnd/>
            <a:tailEnd/>
          </a:ln>
        </p:spPr>
        <p:txBody>
          <a:bodyPr wrap="none" lIns="63083" tIns="31540" rIns="63083" bIns="31540">
            <a:spAutoFit/>
          </a:bodyPr>
          <a:lstStyle/>
          <a:p>
            <a:pPr defTabSz="630238" eaLnBrk="0" hangingPunct="0"/>
            <a:r>
              <a:rPr lang="de-DE" b="0">
                <a:latin typeface="Arial" charset="0"/>
              </a:rPr>
              <a:t>F</a:t>
            </a:r>
          </a:p>
        </p:txBody>
      </p:sp>
      <p:sp>
        <p:nvSpPr>
          <p:cNvPr id="2107" name="Notes Placeholder 72"/>
          <p:cNvSpPr>
            <a:spLocks noGrp="1"/>
          </p:cNvSpPr>
          <p:nvPr>
            <p:ph type="body" idx="1"/>
          </p:nvPr>
        </p:nvSpPr>
        <p:spPr>
          <a:noFill/>
          <a:ln/>
        </p:spPr>
        <p:txBody>
          <a:bodyP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5842" name="Rectangle 2"/>
          <p:cNvSpPr>
            <a:spLocks noGrp="1" noChangeArrowheads="1"/>
          </p:cNvSpPr>
          <p:nvPr>
            <p:ph type="ctrTitle"/>
          </p:nvPr>
        </p:nvSpPr>
        <p:spPr>
          <a:xfrm>
            <a:off x="2271713" y="14268450"/>
            <a:ext cx="25731787" cy="7134225"/>
          </a:xfrm>
        </p:spPr>
        <p:txBody>
          <a:bodyPr/>
          <a:lstStyle>
            <a:lvl1pPr>
              <a:defRPr/>
            </a:lvl1pPr>
          </a:lstStyle>
          <a:p>
            <a:r>
              <a:rPr lang="en-US"/>
              <a:t>Click to edit Master title style</a:t>
            </a:r>
          </a:p>
        </p:txBody>
      </p:sp>
      <p:sp>
        <p:nvSpPr>
          <p:cNvPr id="35843" name="Rectangle 3"/>
          <p:cNvSpPr>
            <a:spLocks noGrp="1" noChangeArrowheads="1"/>
          </p:cNvSpPr>
          <p:nvPr>
            <p:ph type="subTitle" idx="1"/>
          </p:nvPr>
        </p:nvSpPr>
        <p:spPr>
          <a:xfrm>
            <a:off x="4540250" y="24255413"/>
            <a:ext cx="21194713" cy="10939462"/>
          </a:xfrm>
        </p:spPr>
        <p:txBody>
          <a:bodyPr/>
          <a:lstStyle>
            <a:lvl1pPr marL="0" indent="0" algn="ctr">
              <a:buFont typeface="Wingdings" pitchFamily="48" charset="2"/>
              <a:buNone/>
              <a:defRPr/>
            </a:lvl1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17DF6EF-F53C-42E6-B89E-9326E455BC1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445263E-E75F-48E8-89DA-19967226C12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570950" y="3805238"/>
            <a:ext cx="6432550" cy="342423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271713" y="3805238"/>
            <a:ext cx="19146837" cy="34242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35BB7A-CC92-486B-9C9A-117F1DC8DAD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26FD7A2-AF49-4981-B0BA-BAF820A821A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0775" y="27505025"/>
            <a:ext cx="25734963" cy="8501063"/>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0775" y="18141950"/>
            <a:ext cx="25734963" cy="93630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43F643-0A8B-4EDE-861E-694BD5B0FEF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271713" y="12366625"/>
            <a:ext cx="12788900" cy="25680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213013" y="12366625"/>
            <a:ext cx="12790487" cy="25680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7AE4EBC-3BFC-45CA-B6F2-068342A1B88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4475" y="1714500"/>
            <a:ext cx="27246263" cy="713422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4475" y="9580563"/>
            <a:ext cx="13376275" cy="3994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4475" y="13574713"/>
            <a:ext cx="13376275" cy="24661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700" y="9580563"/>
            <a:ext cx="13381038" cy="3994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700" y="13574713"/>
            <a:ext cx="13381038" cy="24661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19C2EAD-128E-4ABD-A56B-311FFA52AB2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0B01CC7-43BA-47A2-A42E-07864C27CB6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E3659DC-C4CE-4CDA-A1DC-F934CC44FE3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475" y="1704975"/>
            <a:ext cx="9959975" cy="725170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400" y="1704975"/>
            <a:ext cx="16924338" cy="365315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4475" y="8956675"/>
            <a:ext cx="9959975" cy="292798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3B2D195-46EC-4A93-B91A-6A240149455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075" y="29962475"/>
            <a:ext cx="18165763" cy="3536950"/>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075" y="3824288"/>
            <a:ext cx="18165763" cy="25682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075" y="33499425"/>
            <a:ext cx="18165763" cy="5024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DC1D207-A758-4D29-8F93-DCF9CAE6AB4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accent2">
                <a:lumMod val="40000"/>
                <a:lumOff val="60000"/>
                <a:alpha val="4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bwMode="auto">
          <a:xfrm>
            <a:off x="2271713" y="3805238"/>
            <a:ext cx="25731787" cy="7134225"/>
          </a:xfrm>
          <a:prstGeom prst="rect">
            <a:avLst/>
          </a:prstGeom>
          <a:noFill/>
          <a:ln w="9525">
            <a:noFill/>
            <a:miter lim="800000"/>
            <a:headEnd/>
            <a:tailEnd/>
          </a:ln>
          <a:effectLst>
            <a:outerShdw algn="ctr" rotWithShape="0">
              <a:srgbClr val="808080">
                <a:alpha val="75000"/>
              </a:srgbClr>
            </a:outerShdw>
          </a:effectLst>
        </p:spPr>
        <p:txBody>
          <a:bodyPr vert="horz" wrap="square" lIns="417579" tIns="208789" rIns="417579" bIns="208789" numCol="1" anchor="ctr" anchorCtr="0" compatLnSpc="1">
            <a:prstTxWarp prst="textNoShape">
              <a:avLst/>
            </a:prstTxWarp>
          </a:bodyPr>
          <a:lstStyle/>
          <a:p>
            <a:pPr lvl="0"/>
            <a:r>
              <a:rPr lang="en-US" smtClean="0"/>
              <a:t>Click to edit Master title style</a:t>
            </a:r>
          </a:p>
        </p:txBody>
      </p:sp>
      <p:sp>
        <p:nvSpPr>
          <p:cNvPr id="34819" name="Rectangle 3"/>
          <p:cNvSpPr>
            <a:spLocks noGrp="1" noChangeArrowheads="1"/>
          </p:cNvSpPr>
          <p:nvPr>
            <p:ph type="body" idx="1"/>
          </p:nvPr>
        </p:nvSpPr>
        <p:spPr bwMode="auto">
          <a:xfrm>
            <a:off x="2271713" y="12366625"/>
            <a:ext cx="25731787" cy="25680988"/>
          </a:xfrm>
          <a:prstGeom prst="rect">
            <a:avLst/>
          </a:prstGeom>
          <a:noFill/>
          <a:ln w="9525">
            <a:noFill/>
            <a:miter lim="800000"/>
            <a:headEnd/>
            <a:tailEnd/>
          </a:ln>
          <a:effectLst>
            <a:outerShdw algn="ctr" rotWithShape="0">
              <a:srgbClr val="808080">
                <a:alpha val="75000"/>
              </a:srgbClr>
            </a:outerShdw>
          </a:effectLst>
        </p:spPr>
        <p:txBody>
          <a:bodyPr vert="horz" wrap="square" lIns="417579" tIns="208789" rIns="417579" bIns="2087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4820" name="Rectangle 4"/>
          <p:cNvSpPr>
            <a:spLocks noGrp="1" noChangeArrowheads="1"/>
          </p:cNvSpPr>
          <p:nvPr>
            <p:ph type="dt" sz="half" idx="2"/>
          </p:nvPr>
        </p:nvSpPr>
        <p:spPr bwMode="auto">
          <a:xfrm>
            <a:off x="2271713" y="38998525"/>
            <a:ext cx="6305550" cy="2852738"/>
          </a:xfrm>
          <a:prstGeom prst="rect">
            <a:avLst/>
          </a:prstGeom>
          <a:noFill/>
          <a:ln w="9525">
            <a:noFill/>
            <a:miter lim="800000"/>
            <a:headEnd/>
            <a:tailEnd/>
          </a:ln>
          <a:effectLst>
            <a:outerShdw algn="ctr" rotWithShape="0">
              <a:srgbClr val="808080">
                <a:alpha val="75000"/>
              </a:srgbClr>
            </a:outerShdw>
          </a:effectLst>
        </p:spPr>
        <p:txBody>
          <a:bodyPr vert="horz" wrap="square" lIns="417579" tIns="208789" rIns="417579" bIns="208789" numCol="1" anchor="t" anchorCtr="0" compatLnSpc="1">
            <a:prstTxWarp prst="textNoShape">
              <a:avLst/>
            </a:prstTxWarp>
          </a:bodyPr>
          <a:lstStyle>
            <a:lvl1pPr eaLnBrk="0" hangingPunct="0">
              <a:defRPr sz="6400" b="0">
                <a:latin typeface="Verdana" pitchFamily="48" charset="0"/>
                <a:ea typeface="ＭＳ Ｐゴシック" pitchFamily="48" charset="-128"/>
                <a:cs typeface="+mn-cs"/>
              </a:defRPr>
            </a:lvl1pPr>
          </a:lstStyle>
          <a:p>
            <a:pPr>
              <a:defRPr/>
            </a:pPr>
            <a:endParaRPr lang="en-US"/>
          </a:p>
        </p:txBody>
      </p:sp>
      <p:sp>
        <p:nvSpPr>
          <p:cNvPr id="34821" name="Rectangle 5"/>
          <p:cNvSpPr>
            <a:spLocks noGrp="1" noChangeArrowheads="1"/>
          </p:cNvSpPr>
          <p:nvPr>
            <p:ph type="ftr" sz="quarter" idx="3"/>
          </p:nvPr>
        </p:nvSpPr>
        <p:spPr bwMode="auto">
          <a:xfrm>
            <a:off x="10344150" y="38998525"/>
            <a:ext cx="9586913" cy="2852738"/>
          </a:xfrm>
          <a:prstGeom prst="rect">
            <a:avLst/>
          </a:prstGeom>
          <a:noFill/>
          <a:ln w="9525">
            <a:noFill/>
            <a:miter lim="800000"/>
            <a:headEnd/>
            <a:tailEnd/>
          </a:ln>
          <a:effectLst>
            <a:outerShdw algn="ctr" rotWithShape="0">
              <a:srgbClr val="808080">
                <a:alpha val="75000"/>
              </a:srgbClr>
            </a:outerShdw>
          </a:effectLst>
        </p:spPr>
        <p:txBody>
          <a:bodyPr vert="horz" wrap="square" lIns="417579" tIns="208789" rIns="417579" bIns="208789" numCol="1" anchor="t" anchorCtr="0" compatLnSpc="1">
            <a:prstTxWarp prst="textNoShape">
              <a:avLst/>
            </a:prstTxWarp>
          </a:bodyPr>
          <a:lstStyle>
            <a:lvl1pPr algn="ctr" eaLnBrk="0" hangingPunct="0">
              <a:defRPr sz="6400" b="0">
                <a:latin typeface="Verdana" pitchFamily="48" charset="0"/>
                <a:ea typeface="ＭＳ Ｐゴシック" pitchFamily="48" charset="-128"/>
                <a:cs typeface="+mn-cs"/>
              </a:defRPr>
            </a:lvl1pPr>
          </a:lstStyle>
          <a:p>
            <a:pPr>
              <a:defRPr/>
            </a:pPr>
            <a:endParaRPr lang="en-US"/>
          </a:p>
        </p:txBody>
      </p:sp>
      <p:sp>
        <p:nvSpPr>
          <p:cNvPr id="34822" name="Rectangle 6"/>
          <p:cNvSpPr>
            <a:spLocks noGrp="1" noChangeArrowheads="1"/>
          </p:cNvSpPr>
          <p:nvPr>
            <p:ph type="sldNum" sz="quarter" idx="4"/>
          </p:nvPr>
        </p:nvSpPr>
        <p:spPr bwMode="auto">
          <a:xfrm>
            <a:off x="21697950" y="38998525"/>
            <a:ext cx="6305550" cy="2852738"/>
          </a:xfrm>
          <a:prstGeom prst="rect">
            <a:avLst/>
          </a:prstGeom>
          <a:noFill/>
          <a:ln w="9525">
            <a:noFill/>
            <a:miter lim="800000"/>
            <a:headEnd/>
            <a:tailEnd/>
          </a:ln>
          <a:effectLst>
            <a:outerShdw algn="ctr" rotWithShape="0">
              <a:srgbClr val="808080">
                <a:alpha val="75000"/>
              </a:srgbClr>
            </a:outerShdw>
          </a:effectLst>
        </p:spPr>
        <p:txBody>
          <a:bodyPr vert="horz" wrap="square" lIns="417579" tIns="208789" rIns="417579" bIns="208789" numCol="1" anchor="t" anchorCtr="0" compatLnSpc="1">
            <a:prstTxWarp prst="textNoShape">
              <a:avLst/>
            </a:prstTxWarp>
          </a:bodyPr>
          <a:lstStyle>
            <a:lvl1pPr algn="r" eaLnBrk="0" hangingPunct="0">
              <a:defRPr sz="6400" b="0">
                <a:latin typeface="Verdana" pitchFamily="48" charset="0"/>
                <a:ea typeface="ＭＳ Ｐゴシック" pitchFamily="48" charset="-128"/>
                <a:cs typeface="+mn-cs"/>
              </a:defRPr>
            </a:lvl1pPr>
          </a:lstStyle>
          <a:p>
            <a:pPr>
              <a:defRPr/>
            </a:pPr>
            <a:fld id="{7F6A1B86-7B9A-407C-93F6-AF14E0B50756}"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74" r:id="rId1"/>
    <p:sldLayoutId id="2147483673" r:id="rId2"/>
    <p:sldLayoutId id="2147483672" r:id="rId3"/>
    <p:sldLayoutId id="2147483671" r:id="rId4"/>
    <p:sldLayoutId id="2147483670" r:id="rId5"/>
    <p:sldLayoutId id="2147483669" r:id="rId6"/>
    <p:sldLayoutId id="2147483668" r:id="rId7"/>
    <p:sldLayoutId id="2147483667" r:id="rId8"/>
    <p:sldLayoutId id="2147483666" r:id="rId9"/>
    <p:sldLayoutId id="2147483665" r:id="rId10"/>
    <p:sldLayoutId id="2147483664" r:id="rId11"/>
  </p:sldLayoutIdLst>
  <p:hf sldNum="0" hdr="0"/>
  <p:txStyles>
    <p:titleStyle>
      <a:lvl1pPr algn="ctr" defTabSz="4175125" rtl="0" eaLnBrk="0" fontAlgn="base" hangingPunct="0">
        <a:spcBef>
          <a:spcPct val="0"/>
        </a:spcBef>
        <a:spcAft>
          <a:spcPct val="0"/>
        </a:spcAft>
        <a:defRPr sz="20100">
          <a:solidFill>
            <a:schemeClr val="tx2"/>
          </a:solidFill>
          <a:latin typeface="+mj-lt"/>
          <a:ea typeface="+mj-ea"/>
          <a:cs typeface="+mj-cs"/>
        </a:defRPr>
      </a:lvl1pPr>
      <a:lvl2pPr algn="ctr" defTabSz="4175125" rtl="0" eaLnBrk="0" fontAlgn="base" hangingPunct="0">
        <a:spcBef>
          <a:spcPct val="0"/>
        </a:spcBef>
        <a:spcAft>
          <a:spcPct val="0"/>
        </a:spcAft>
        <a:defRPr sz="20100">
          <a:solidFill>
            <a:schemeClr val="tx2"/>
          </a:solidFill>
          <a:latin typeface="Verdana" pitchFamily="48" charset="0"/>
          <a:ea typeface="ＭＳ Ｐゴシック" pitchFamily="48" charset="-128"/>
        </a:defRPr>
      </a:lvl2pPr>
      <a:lvl3pPr algn="ctr" defTabSz="4175125" rtl="0" eaLnBrk="0" fontAlgn="base" hangingPunct="0">
        <a:spcBef>
          <a:spcPct val="0"/>
        </a:spcBef>
        <a:spcAft>
          <a:spcPct val="0"/>
        </a:spcAft>
        <a:defRPr sz="20100">
          <a:solidFill>
            <a:schemeClr val="tx2"/>
          </a:solidFill>
          <a:latin typeface="Verdana" pitchFamily="48" charset="0"/>
          <a:ea typeface="ＭＳ Ｐゴシック" pitchFamily="48" charset="-128"/>
        </a:defRPr>
      </a:lvl3pPr>
      <a:lvl4pPr algn="ctr" defTabSz="4175125" rtl="0" eaLnBrk="0" fontAlgn="base" hangingPunct="0">
        <a:spcBef>
          <a:spcPct val="0"/>
        </a:spcBef>
        <a:spcAft>
          <a:spcPct val="0"/>
        </a:spcAft>
        <a:defRPr sz="20100">
          <a:solidFill>
            <a:schemeClr val="tx2"/>
          </a:solidFill>
          <a:latin typeface="Verdana" pitchFamily="48" charset="0"/>
          <a:ea typeface="ＭＳ Ｐゴシック" pitchFamily="48" charset="-128"/>
        </a:defRPr>
      </a:lvl4pPr>
      <a:lvl5pPr algn="ctr" defTabSz="4175125" rtl="0" eaLnBrk="0" fontAlgn="base" hangingPunct="0">
        <a:spcBef>
          <a:spcPct val="0"/>
        </a:spcBef>
        <a:spcAft>
          <a:spcPct val="0"/>
        </a:spcAft>
        <a:defRPr sz="20100">
          <a:solidFill>
            <a:schemeClr val="tx2"/>
          </a:solidFill>
          <a:latin typeface="Verdana" pitchFamily="48" charset="0"/>
          <a:ea typeface="ＭＳ Ｐゴシック" pitchFamily="48" charset="-128"/>
        </a:defRPr>
      </a:lvl5pPr>
      <a:lvl6pPr marL="457200" algn="ctr" defTabSz="4175125" rtl="0" fontAlgn="base">
        <a:spcBef>
          <a:spcPct val="0"/>
        </a:spcBef>
        <a:spcAft>
          <a:spcPct val="0"/>
        </a:spcAft>
        <a:defRPr sz="20100">
          <a:solidFill>
            <a:schemeClr val="tx2"/>
          </a:solidFill>
          <a:latin typeface="Verdana" pitchFamily="48" charset="0"/>
          <a:ea typeface="ＭＳ Ｐゴシック" pitchFamily="48" charset="-128"/>
        </a:defRPr>
      </a:lvl6pPr>
      <a:lvl7pPr marL="914400" algn="ctr" defTabSz="4175125" rtl="0" fontAlgn="base">
        <a:spcBef>
          <a:spcPct val="0"/>
        </a:spcBef>
        <a:spcAft>
          <a:spcPct val="0"/>
        </a:spcAft>
        <a:defRPr sz="20100">
          <a:solidFill>
            <a:schemeClr val="tx2"/>
          </a:solidFill>
          <a:latin typeface="Verdana" pitchFamily="48" charset="0"/>
          <a:ea typeface="ＭＳ Ｐゴシック" pitchFamily="48" charset="-128"/>
        </a:defRPr>
      </a:lvl7pPr>
      <a:lvl8pPr marL="1371600" algn="ctr" defTabSz="4175125" rtl="0" fontAlgn="base">
        <a:spcBef>
          <a:spcPct val="0"/>
        </a:spcBef>
        <a:spcAft>
          <a:spcPct val="0"/>
        </a:spcAft>
        <a:defRPr sz="20100">
          <a:solidFill>
            <a:schemeClr val="tx2"/>
          </a:solidFill>
          <a:latin typeface="Verdana" pitchFamily="48" charset="0"/>
          <a:ea typeface="ＭＳ Ｐゴシック" pitchFamily="48" charset="-128"/>
        </a:defRPr>
      </a:lvl8pPr>
      <a:lvl9pPr marL="1828800" algn="ctr" defTabSz="4175125" rtl="0" fontAlgn="base">
        <a:spcBef>
          <a:spcPct val="0"/>
        </a:spcBef>
        <a:spcAft>
          <a:spcPct val="0"/>
        </a:spcAft>
        <a:defRPr sz="20100">
          <a:solidFill>
            <a:schemeClr val="tx2"/>
          </a:solidFill>
          <a:latin typeface="Verdana" pitchFamily="48" charset="0"/>
          <a:ea typeface="ＭＳ Ｐゴシック" pitchFamily="48" charset="-128"/>
        </a:defRPr>
      </a:lvl9pPr>
    </p:titleStyle>
    <p:bodyStyle>
      <a:lvl1pPr marL="1565275" indent="-1565275" algn="l" defTabSz="4175125" rtl="0" eaLnBrk="0" fontAlgn="base" hangingPunct="0">
        <a:spcBef>
          <a:spcPct val="20000"/>
        </a:spcBef>
        <a:spcAft>
          <a:spcPct val="0"/>
        </a:spcAft>
        <a:buClr>
          <a:srgbClr val="FFFF66"/>
        </a:buClr>
        <a:buFont typeface="Wingdings" pitchFamily="2" charset="2"/>
        <a:buChar char=""/>
        <a:defRPr sz="14600">
          <a:solidFill>
            <a:schemeClr val="tx1"/>
          </a:solidFill>
          <a:latin typeface="+mn-lt"/>
          <a:ea typeface="+mn-ea"/>
          <a:cs typeface="+mn-cs"/>
        </a:defRPr>
      </a:lvl1pPr>
      <a:lvl2pPr marL="3392488" indent="-1303338" algn="l" defTabSz="4175125" rtl="0" eaLnBrk="0" fontAlgn="base" hangingPunct="0">
        <a:spcBef>
          <a:spcPct val="20000"/>
        </a:spcBef>
        <a:spcAft>
          <a:spcPct val="0"/>
        </a:spcAft>
        <a:buClr>
          <a:srgbClr val="CCFF66"/>
        </a:buClr>
        <a:buFont typeface="Wingdings" pitchFamily="2" charset="2"/>
        <a:buChar char=""/>
        <a:defRPr sz="12800">
          <a:solidFill>
            <a:schemeClr val="tx1"/>
          </a:solidFill>
          <a:latin typeface="+mn-lt"/>
          <a:ea typeface="+mn-ea"/>
        </a:defRPr>
      </a:lvl2pPr>
      <a:lvl3pPr marL="5219700" indent="-1044575" algn="l" defTabSz="4175125" rtl="0" eaLnBrk="0" fontAlgn="base" hangingPunct="0">
        <a:spcBef>
          <a:spcPct val="20000"/>
        </a:spcBef>
        <a:spcAft>
          <a:spcPct val="0"/>
        </a:spcAft>
        <a:buClr>
          <a:srgbClr val="FFFF66"/>
        </a:buClr>
        <a:buFont typeface="Wingdings" pitchFamily="2" charset="2"/>
        <a:buChar char=""/>
        <a:defRPr sz="10900">
          <a:solidFill>
            <a:schemeClr val="tx1"/>
          </a:solidFill>
          <a:latin typeface="+mn-lt"/>
          <a:ea typeface="+mn-ea"/>
        </a:defRPr>
      </a:lvl3pPr>
      <a:lvl4pPr marL="7307263" indent="-1042988" algn="l" defTabSz="4175125" rtl="0" eaLnBrk="0" fontAlgn="base" hangingPunct="0">
        <a:spcBef>
          <a:spcPct val="20000"/>
        </a:spcBef>
        <a:spcAft>
          <a:spcPct val="0"/>
        </a:spcAft>
        <a:buClr>
          <a:srgbClr val="CCFF66"/>
        </a:buClr>
        <a:buFont typeface="Wingdings" pitchFamily="2" charset="2"/>
        <a:buChar char=""/>
        <a:defRPr sz="9100">
          <a:solidFill>
            <a:schemeClr val="tx1"/>
          </a:solidFill>
          <a:latin typeface="+mn-lt"/>
          <a:ea typeface="+mn-ea"/>
        </a:defRPr>
      </a:lvl4pPr>
      <a:lvl5pPr marL="9394825" indent="-1042988" algn="l" defTabSz="4175125" rtl="0" eaLnBrk="0" fontAlgn="base" hangingPunct="0">
        <a:spcBef>
          <a:spcPct val="20000"/>
        </a:spcBef>
        <a:spcAft>
          <a:spcPct val="0"/>
        </a:spcAft>
        <a:buClr>
          <a:srgbClr val="FFFF66"/>
        </a:buClr>
        <a:buFont typeface="Wingdings" pitchFamily="2" charset="2"/>
        <a:buChar char=""/>
        <a:defRPr sz="9100">
          <a:solidFill>
            <a:schemeClr val="tx1"/>
          </a:solidFill>
          <a:latin typeface="+mn-lt"/>
          <a:ea typeface="+mn-ea"/>
        </a:defRPr>
      </a:lvl5pPr>
      <a:lvl6pPr marL="9852025" indent="-1042988" algn="l" defTabSz="4175125" rtl="0" fontAlgn="base">
        <a:spcBef>
          <a:spcPct val="20000"/>
        </a:spcBef>
        <a:spcAft>
          <a:spcPct val="0"/>
        </a:spcAft>
        <a:buClr>
          <a:srgbClr val="FFFF66"/>
        </a:buClr>
        <a:buFont typeface="Wingdings" pitchFamily="48" charset="2"/>
        <a:buChar char=""/>
        <a:defRPr sz="9100">
          <a:solidFill>
            <a:schemeClr val="tx1"/>
          </a:solidFill>
          <a:latin typeface="+mn-lt"/>
          <a:ea typeface="+mn-ea"/>
        </a:defRPr>
      </a:lvl6pPr>
      <a:lvl7pPr marL="10309225" indent="-1042988" algn="l" defTabSz="4175125" rtl="0" fontAlgn="base">
        <a:spcBef>
          <a:spcPct val="20000"/>
        </a:spcBef>
        <a:spcAft>
          <a:spcPct val="0"/>
        </a:spcAft>
        <a:buClr>
          <a:srgbClr val="FFFF66"/>
        </a:buClr>
        <a:buFont typeface="Wingdings" pitchFamily="48" charset="2"/>
        <a:buChar char=""/>
        <a:defRPr sz="9100">
          <a:solidFill>
            <a:schemeClr val="tx1"/>
          </a:solidFill>
          <a:latin typeface="+mn-lt"/>
          <a:ea typeface="+mn-ea"/>
        </a:defRPr>
      </a:lvl7pPr>
      <a:lvl8pPr marL="10766425" indent="-1042988" algn="l" defTabSz="4175125" rtl="0" fontAlgn="base">
        <a:spcBef>
          <a:spcPct val="20000"/>
        </a:spcBef>
        <a:spcAft>
          <a:spcPct val="0"/>
        </a:spcAft>
        <a:buClr>
          <a:srgbClr val="FFFF66"/>
        </a:buClr>
        <a:buFont typeface="Wingdings" pitchFamily="48" charset="2"/>
        <a:buChar char=""/>
        <a:defRPr sz="9100">
          <a:solidFill>
            <a:schemeClr val="tx1"/>
          </a:solidFill>
          <a:latin typeface="+mn-lt"/>
          <a:ea typeface="+mn-ea"/>
        </a:defRPr>
      </a:lvl8pPr>
      <a:lvl9pPr marL="11223625" indent="-1042988" algn="l" defTabSz="4175125" rtl="0" fontAlgn="base">
        <a:spcBef>
          <a:spcPct val="20000"/>
        </a:spcBef>
        <a:spcAft>
          <a:spcPct val="0"/>
        </a:spcAft>
        <a:buClr>
          <a:srgbClr val="FFFF66"/>
        </a:buClr>
        <a:buFont typeface="Wingdings" pitchFamily="48" charset="2"/>
        <a:buChar char=""/>
        <a:defRPr sz="91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png"/><Relationship Id="rId7"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Content Placeholder 2"/>
          <p:cNvSpPr txBox="1">
            <a:spLocks/>
          </p:cNvSpPr>
          <p:nvPr/>
        </p:nvSpPr>
        <p:spPr bwMode="auto">
          <a:xfrm>
            <a:off x="3233738" y="7013585"/>
            <a:ext cx="16811626" cy="3463928"/>
          </a:xfrm>
          <a:prstGeom prst="rect">
            <a:avLst/>
          </a:prstGeom>
          <a:noFill/>
          <a:ln w="9525">
            <a:noFill/>
            <a:miter lim="800000"/>
            <a:headEnd/>
            <a:tailEnd/>
          </a:ln>
        </p:spPr>
        <p:txBody>
          <a:bodyPr lIns="91121" tIns="45581" rIns="91121" bIns="45581"/>
          <a:lstStyle/>
          <a:p>
            <a:pPr marL="1559032" indent="-1559032" defTabSz="4160588">
              <a:lnSpc>
                <a:spcPct val="80000"/>
              </a:lnSpc>
              <a:spcBef>
                <a:spcPct val="20000"/>
              </a:spcBef>
              <a:buClr>
                <a:srgbClr val="FFFF66"/>
              </a:buClr>
            </a:pPr>
            <a:endParaRPr lang="en-US" sz="1400" b="0" dirty="0">
              <a:latin typeface="Verdana" pitchFamily="34" charset="0"/>
            </a:endParaRPr>
          </a:p>
        </p:txBody>
      </p:sp>
      <p:grpSp>
        <p:nvGrpSpPr>
          <p:cNvPr id="40" name="Group 39"/>
          <p:cNvGrpSpPr/>
          <p:nvPr/>
        </p:nvGrpSpPr>
        <p:grpSpPr>
          <a:xfrm>
            <a:off x="445426" y="6521114"/>
            <a:ext cx="13896217" cy="7010312"/>
            <a:chOff x="469488" y="7098626"/>
            <a:chExt cx="13896217" cy="7010312"/>
          </a:xfrm>
        </p:grpSpPr>
        <p:sp>
          <p:nvSpPr>
            <p:cNvPr id="15" name="Rectangle 14"/>
            <p:cNvSpPr/>
            <p:nvPr/>
          </p:nvSpPr>
          <p:spPr bwMode="auto">
            <a:xfrm>
              <a:off x="481263" y="7098626"/>
              <a:ext cx="3080084" cy="676656"/>
            </a:xfrm>
            <a:prstGeom prst="rect">
              <a:avLst/>
            </a:prstGeom>
            <a:solidFill>
              <a:srgbClr val="00D661"/>
            </a:solidFill>
            <a:ln w="9525" cap="flat" cmpd="sng" algn="ctr">
              <a:no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b="1" i="0" u="none" strike="noStrike" cap="none" normalizeH="0" baseline="0" smtClean="0">
                <a:ln>
                  <a:noFill/>
                </a:ln>
                <a:solidFill>
                  <a:schemeClr val="tx1"/>
                </a:solidFill>
                <a:effectLst/>
                <a:latin typeface="Times New Roman" pitchFamily="48" charset="0"/>
              </a:endParaRPr>
            </a:p>
          </p:txBody>
        </p:sp>
        <p:sp>
          <p:nvSpPr>
            <p:cNvPr id="15366" name="TextBox 26"/>
            <p:cNvSpPr txBox="1">
              <a:spLocks noChangeArrowheads="1"/>
            </p:cNvSpPr>
            <p:nvPr/>
          </p:nvSpPr>
          <p:spPr bwMode="auto">
            <a:xfrm>
              <a:off x="469488" y="7122691"/>
              <a:ext cx="13896217" cy="6986247"/>
            </a:xfrm>
            <a:prstGeom prst="rect">
              <a:avLst/>
            </a:prstGeom>
            <a:noFill/>
            <a:ln w="9525">
              <a:noFill/>
              <a:miter lim="800000"/>
              <a:headEnd/>
              <a:tailEnd/>
            </a:ln>
          </p:spPr>
          <p:txBody>
            <a:bodyPr wrap="square" lIns="91121" tIns="45581" rIns="91121" bIns="45581">
              <a:spAutoFit/>
            </a:bodyPr>
            <a:lstStyle/>
            <a:p>
              <a:pPr eaLnBrk="0" hangingPunct="0"/>
              <a:r>
                <a:rPr lang="en-US" sz="3600" u="sng" dirty="0" smtClean="0">
                  <a:solidFill>
                    <a:schemeClr val="accent1">
                      <a:lumMod val="50000"/>
                    </a:schemeClr>
                  </a:solidFill>
                  <a:latin typeface="Arial" charset="0"/>
                </a:rPr>
                <a:t>Background</a:t>
              </a:r>
              <a:r>
                <a:rPr lang="en-US" sz="3600" dirty="0" smtClean="0">
                  <a:solidFill>
                    <a:schemeClr val="accent1">
                      <a:lumMod val="50000"/>
                    </a:schemeClr>
                  </a:solidFill>
                </a:rPr>
                <a:t>:</a:t>
              </a:r>
            </a:p>
            <a:p>
              <a:pPr algn="ctr" eaLnBrk="0" hangingPunct="0"/>
              <a:endParaRPr lang="en-US" sz="2000" dirty="0" smtClean="0">
                <a:solidFill>
                  <a:schemeClr val="accent1">
                    <a:lumMod val="50000"/>
                  </a:schemeClr>
                </a:solidFill>
              </a:endParaRPr>
            </a:p>
            <a:p>
              <a:pPr algn="just" eaLnBrk="0" hangingPunct="0"/>
              <a:r>
                <a:rPr lang="en-ZW" sz="800" dirty="0" smtClean="0"/>
                <a:t>.</a:t>
              </a:r>
              <a:r>
                <a:rPr lang="en-ZW" sz="2800" b="0" dirty="0" smtClean="0">
                  <a:solidFill>
                    <a:schemeClr val="accent1">
                      <a:lumMod val="50000"/>
                    </a:schemeClr>
                  </a:solidFill>
                  <a:latin typeface="Arial" pitchFamily="34" charset="0"/>
                  <a:cs typeface="Arial" pitchFamily="34" charset="0"/>
                </a:rPr>
                <a:t>Endothelial nitric oxide </a:t>
              </a:r>
              <a:r>
                <a:rPr lang="en-ZW" sz="2800" b="0" dirty="0" err="1" smtClean="0">
                  <a:solidFill>
                    <a:schemeClr val="accent1">
                      <a:lumMod val="50000"/>
                    </a:schemeClr>
                  </a:solidFill>
                  <a:latin typeface="Arial" pitchFamily="34" charset="0"/>
                  <a:cs typeface="Arial" pitchFamily="34" charset="0"/>
                </a:rPr>
                <a:t>synthase</a:t>
              </a:r>
              <a:r>
                <a:rPr lang="en-ZW" sz="2800" b="0" dirty="0" smtClean="0">
                  <a:solidFill>
                    <a:schemeClr val="accent1">
                      <a:lumMod val="50000"/>
                    </a:schemeClr>
                  </a:solidFill>
                  <a:latin typeface="Arial" pitchFamily="34" charset="0"/>
                  <a:cs typeface="Arial" pitchFamily="34" charset="0"/>
                </a:rPr>
                <a:t> (</a:t>
              </a:r>
              <a:r>
                <a:rPr lang="en-ZW" sz="2800" b="0" dirty="0" err="1" smtClean="0">
                  <a:solidFill>
                    <a:schemeClr val="accent1">
                      <a:lumMod val="50000"/>
                    </a:schemeClr>
                  </a:solidFill>
                  <a:latin typeface="Arial" pitchFamily="34" charset="0"/>
                  <a:cs typeface="Arial" pitchFamily="34" charset="0"/>
                </a:rPr>
                <a:t>eNOS</a:t>
              </a:r>
              <a:r>
                <a:rPr lang="en-ZW" sz="2800" b="0" dirty="0" smtClean="0">
                  <a:solidFill>
                    <a:schemeClr val="accent1">
                      <a:lumMod val="50000"/>
                    </a:schemeClr>
                  </a:solidFill>
                  <a:latin typeface="Arial" pitchFamily="34" charset="0"/>
                  <a:cs typeface="Arial" pitchFamily="34" charset="0"/>
                </a:rPr>
                <a:t>) is responsible for production of nitric oxide (NO) in endothelial cells. Produced NO is involved in signalling for </a:t>
              </a:r>
              <a:r>
                <a:rPr lang="en-ZW" sz="2800" b="0" dirty="0" err="1" smtClean="0">
                  <a:solidFill>
                    <a:schemeClr val="accent1">
                      <a:lumMod val="50000"/>
                    </a:schemeClr>
                  </a:solidFill>
                  <a:latin typeface="Arial" pitchFamily="34" charset="0"/>
                  <a:cs typeface="Arial" pitchFamily="34" charset="0"/>
                </a:rPr>
                <a:t>vasorelaxation</a:t>
              </a:r>
              <a:r>
                <a:rPr lang="en-ZW" sz="2800" b="0" dirty="0" smtClean="0">
                  <a:solidFill>
                    <a:schemeClr val="accent1">
                      <a:lumMod val="50000"/>
                    </a:schemeClr>
                  </a:solidFill>
                  <a:latin typeface="Arial" pitchFamily="34" charset="0"/>
                  <a:cs typeface="Arial" pitchFamily="34" charset="0"/>
                </a:rPr>
                <a:t>, platelet aggregation, proliferation of vascular smooth muscle cells among other mechanisms of cardiovascular homeostasis [1].</a:t>
              </a:r>
            </a:p>
            <a:p>
              <a:pPr algn="just" eaLnBrk="0" hangingPunct="0"/>
              <a:r>
                <a:rPr lang="en-US" sz="2800" b="0" dirty="0" smtClean="0">
                  <a:solidFill>
                    <a:schemeClr val="accent1">
                      <a:lumMod val="50000"/>
                    </a:schemeClr>
                  </a:solidFill>
                  <a:latin typeface="Arial" pitchFamily="34" charset="0"/>
                  <a:cs typeface="Arial" pitchFamily="34" charset="0"/>
                </a:rPr>
                <a:t>Interest in measurement of serum NO concentration is increasing since it has been reported that NO levels are influenced by some diseases including diabetes, heart failure, sepsis, and liver cirrhosis; however little is known about the normal range and the physiological changes of serum NO concentrations in healthy population </a:t>
              </a:r>
              <a:r>
                <a:rPr lang="en-ZW" sz="2800" b="0" dirty="0" smtClean="0">
                  <a:solidFill>
                    <a:schemeClr val="accent1">
                      <a:lumMod val="50000"/>
                    </a:schemeClr>
                  </a:solidFill>
                  <a:latin typeface="Arial" pitchFamily="34" charset="0"/>
                  <a:cs typeface="Arial" pitchFamily="34" charset="0"/>
                </a:rPr>
                <a:t>[2].</a:t>
              </a:r>
              <a:r>
                <a:rPr lang="en-US" sz="2800" b="0" dirty="0" smtClean="0">
                  <a:solidFill>
                    <a:schemeClr val="accent1">
                      <a:lumMod val="50000"/>
                    </a:schemeClr>
                  </a:solidFill>
                  <a:latin typeface="Arial" pitchFamily="34" charset="0"/>
                  <a:cs typeface="Arial" pitchFamily="34" charset="0"/>
                </a:rPr>
                <a:t> </a:t>
              </a:r>
              <a:r>
                <a:rPr lang="en-ZW" sz="2800" b="0" dirty="0" smtClean="0">
                  <a:solidFill>
                    <a:schemeClr val="accent1">
                      <a:lumMod val="50000"/>
                    </a:schemeClr>
                  </a:solidFill>
                  <a:latin typeface="Arial" pitchFamily="34" charset="0"/>
                  <a:cs typeface="Arial" pitchFamily="34" charset="0"/>
                </a:rPr>
                <a:t> </a:t>
              </a:r>
            </a:p>
            <a:p>
              <a:pPr algn="just" eaLnBrk="0" hangingPunct="0"/>
              <a:r>
                <a:rPr lang="en-US" sz="2800" b="0" dirty="0" smtClean="0">
                  <a:solidFill>
                    <a:schemeClr val="accent1">
                      <a:lumMod val="50000"/>
                    </a:schemeClr>
                  </a:solidFill>
                  <a:latin typeface="Arial" pitchFamily="34" charset="0"/>
                  <a:cs typeface="Arial" pitchFamily="34" charset="0"/>
                </a:rPr>
                <a:t>Several polymorphisms have been identified in </a:t>
              </a:r>
              <a:r>
                <a:rPr lang="en-US" sz="2800" b="0" dirty="0" err="1" smtClean="0">
                  <a:solidFill>
                    <a:schemeClr val="accent1">
                      <a:lumMod val="50000"/>
                    </a:schemeClr>
                  </a:solidFill>
                  <a:latin typeface="Arial" pitchFamily="34" charset="0"/>
                  <a:cs typeface="Arial" pitchFamily="34" charset="0"/>
                </a:rPr>
                <a:t>eNOS</a:t>
              </a:r>
              <a:r>
                <a:rPr lang="en-US" sz="2800" b="0" dirty="0" smtClean="0">
                  <a:solidFill>
                    <a:schemeClr val="accent1">
                      <a:lumMod val="50000"/>
                    </a:schemeClr>
                  </a:solidFill>
                  <a:latin typeface="Arial" pitchFamily="34" charset="0"/>
                  <a:cs typeface="Arial" pitchFamily="34" charset="0"/>
                </a:rPr>
                <a:t> gene, but Glu298Asp (rs1799983) polymorphism in </a:t>
              </a:r>
              <a:r>
                <a:rPr lang="en-US" sz="2800" b="0" dirty="0" err="1" smtClean="0">
                  <a:solidFill>
                    <a:schemeClr val="accent1">
                      <a:lumMod val="50000"/>
                    </a:schemeClr>
                  </a:solidFill>
                  <a:latin typeface="Arial" pitchFamily="34" charset="0"/>
                  <a:cs typeface="Arial" pitchFamily="34" charset="0"/>
                </a:rPr>
                <a:t>exon</a:t>
              </a:r>
              <a:r>
                <a:rPr lang="en-US" sz="2800" b="0" dirty="0" smtClean="0">
                  <a:solidFill>
                    <a:schemeClr val="accent1">
                      <a:lumMod val="50000"/>
                    </a:schemeClr>
                  </a:solidFill>
                  <a:latin typeface="Arial" pitchFamily="34" charset="0"/>
                  <a:cs typeface="Arial" pitchFamily="34" charset="0"/>
                </a:rPr>
                <a:t> 7 was the only common variation that leads to amino acid substitution in mature protein. In this polymorphism guanine at position 894 is substituted by thymine leading to a change in amino acid at position 298 from glutamate to </a:t>
              </a:r>
              <a:r>
                <a:rPr lang="en-US" sz="2800" b="0" dirty="0" err="1" smtClean="0">
                  <a:solidFill>
                    <a:schemeClr val="accent1">
                      <a:lumMod val="50000"/>
                    </a:schemeClr>
                  </a:solidFill>
                  <a:latin typeface="Arial" pitchFamily="34" charset="0"/>
                  <a:cs typeface="Arial" pitchFamily="34" charset="0"/>
                </a:rPr>
                <a:t>aspartate</a:t>
              </a:r>
              <a:r>
                <a:rPr lang="en-US" sz="2800" b="0" dirty="0" smtClean="0">
                  <a:solidFill>
                    <a:schemeClr val="accent1">
                      <a:lumMod val="50000"/>
                    </a:schemeClr>
                  </a:solidFill>
                  <a:latin typeface="Arial" pitchFamily="34" charset="0"/>
                  <a:cs typeface="Arial" pitchFamily="34" charset="0"/>
                </a:rPr>
                <a:t>. Some studies suggested a functional effect of the Glu298Asp polymorphism</a:t>
              </a:r>
              <a:r>
                <a:rPr lang="en-ZW" sz="2800" b="0" dirty="0" smtClean="0">
                  <a:solidFill>
                    <a:schemeClr val="accent1">
                      <a:lumMod val="50000"/>
                    </a:schemeClr>
                  </a:solidFill>
                  <a:latin typeface="Arial" pitchFamily="34" charset="0"/>
                  <a:cs typeface="Arial" pitchFamily="34" charset="0"/>
                </a:rPr>
                <a:t> [3].</a:t>
              </a:r>
              <a:r>
                <a:rPr lang="en-US" sz="2800" b="0" dirty="0" smtClean="0">
                  <a:solidFill>
                    <a:schemeClr val="accent1">
                      <a:lumMod val="50000"/>
                    </a:schemeClr>
                  </a:solidFill>
                  <a:latin typeface="Arial" pitchFamily="34" charset="0"/>
                  <a:cs typeface="Arial" pitchFamily="34" charset="0"/>
                </a:rPr>
                <a:t> </a:t>
              </a:r>
              <a:endParaRPr lang="en-US" sz="2800" b="0" dirty="0">
                <a:solidFill>
                  <a:schemeClr val="accent1">
                    <a:lumMod val="50000"/>
                  </a:schemeClr>
                </a:solidFill>
                <a:latin typeface="Arial" pitchFamily="34" charset="0"/>
                <a:cs typeface="Arial" pitchFamily="34" charset="0"/>
              </a:endParaRPr>
            </a:p>
          </p:txBody>
        </p:sp>
      </p:grpSp>
      <p:grpSp>
        <p:nvGrpSpPr>
          <p:cNvPr id="38" name="Group 37"/>
          <p:cNvGrpSpPr/>
          <p:nvPr/>
        </p:nvGrpSpPr>
        <p:grpSpPr>
          <a:xfrm>
            <a:off x="445426" y="13571635"/>
            <a:ext cx="13872154" cy="2692764"/>
            <a:chOff x="469488" y="16362943"/>
            <a:chExt cx="13872154" cy="2692764"/>
          </a:xfrm>
        </p:grpSpPr>
        <p:sp>
          <p:nvSpPr>
            <p:cNvPr id="18" name="Rectangle 17"/>
            <p:cNvSpPr/>
            <p:nvPr/>
          </p:nvSpPr>
          <p:spPr bwMode="auto">
            <a:xfrm>
              <a:off x="481263" y="16362943"/>
              <a:ext cx="2743200" cy="673768"/>
            </a:xfrm>
            <a:prstGeom prst="rect">
              <a:avLst/>
            </a:prstGeom>
            <a:solidFill>
              <a:srgbClr val="00D661"/>
            </a:solidFill>
            <a:ln w="9525" cap="flat" cmpd="sng" algn="ctr">
              <a:no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b="1" i="0" u="none" strike="noStrike" cap="none" normalizeH="0" baseline="0" smtClean="0">
                <a:ln>
                  <a:noFill/>
                </a:ln>
                <a:solidFill>
                  <a:schemeClr val="tx1"/>
                </a:solidFill>
                <a:effectLst/>
                <a:latin typeface="Times New Roman" pitchFamily="48" charset="0"/>
              </a:endParaRPr>
            </a:p>
          </p:txBody>
        </p:sp>
        <p:sp>
          <p:nvSpPr>
            <p:cNvPr id="15367" name="TextBox 11"/>
            <p:cNvSpPr txBox="1">
              <a:spLocks noChangeArrowheads="1"/>
            </p:cNvSpPr>
            <p:nvPr/>
          </p:nvSpPr>
          <p:spPr bwMode="auto">
            <a:xfrm>
              <a:off x="469488" y="16362943"/>
              <a:ext cx="13872154" cy="2692764"/>
            </a:xfrm>
            <a:prstGeom prst="rect">
              <a:avLst/>
            </a:prstGeom>
            <a:noFill/>
            <a:ln w="9525">
              <a:noFill/>
              <a:miter lim="800000"/>
              <a:headEnd/>
              <a:tailEnd/>
            </a:ln>
          </p:spPr>
          <p:txBody>
            <a:bodyPr wrap="square" lIns="91121" tIns="45581" rIns="91121" bIns="45581">
              <a:spAutoFit/>
            </a:bodyPr>
            <a:lstStyle/>
            <a:p>
              <a:pPr eaLnBrk="0" hangingPunct="0"/>
              <a:r>
                <a:rPr lang="en-US" sz="3700" u="sng" dirty="0" smtClean="0">
                  <a:solidFill>
                    <a:schemeClr val="accent1">
                      <a:lumMod val="50000"/>
                    </a:schemeClr>
                  </a:solidFill>
                  <a:latin typeface="Arial" charset="0"/>
                </a:rPr>
                <a:t>Objectives</a:t>
              </a:r>
              <a:r>
                <a:rPr lang="en-US" sz="3200" dirty="0" smtClean="0">
                  <a:solidFill>
                    <a:schemeClr val="accent1">
                      <a:lumMod val="50000"/>
                    </a:schemeClr>
                  </a:solidFill>
                  <a:latin typeface="Arial" charset="0"/>
                </a:rPr>
                <a:t>:</a:t>
              </a:r>
            </a:p>
            <a:p>
              <a:pPr eaLnBrk="0" hangingPunct="0"/>
              <a:endParaRPr lang="en-US" sz="2000" dirty="0" smtClean="0">
                <a:solidFill>
                  <a:schemeClr val="accent1">
                    <a:lumMod val="50000"/>
                  </a:schemeClr>
                </a:solidFill>
                <a:latin typeface="Arial" charset="0"/>
              </a:endParaRPr>
            </a:p>
            <a:p>
              <a:pPr marL="514350" indent="-514350" algn="just">
                <a:buFont typeface="+mj-lt"/>
                <a:buAutoNum type="arabicPeriod"/>
              </a:pPr>
              <a:r>
                <a:rPr lang="en-US" sz="2800" b="0" dirty="0" smtClean="0">
                  <a:solidFill>
                    <a:schemeClr val="accent1">
                      <a:lumMod val="50000"/>
                    </a:schemeClr>
                  </a:solidFill>
                  <a:latin typeface="Arial" pitchFamily="34" charset="0"/>
                  <a:cs typeface="Arial" pitchFamily="34" charset="0"/>
                </a:rPr>
                <a:t>Detect eNOS gene polymorphisms in Egyptian </a:t>
              </a:r>
              <a:r>
                <a:rPr lang="en-US" sz="2800" b="0" dirty="0" smtClean="0">
                  <a:solidFill>
                    <a:schemeClr val="accent1">
                      <a:lumMod val="50000"/>
                    </a:schemeClr>
                  </a:solidFill>
                  <a:latin typeface="Arial" pitchFamily="34" charset="0"/>
                  <a:cs typeface="Arial" pitchFamily="34" charset="0"/>
                </a:rPr>
                <a:t>population </a:t>
              </a:r>
              <a:r>
                <a:rPr lang="en-ZW" sz="2800" b="0" dirty="0" smtClean="0">
                  <a:solidFill>
                    <a:schemeClr val="accent1">
                      <a:lumMod val="50000"/>
                    </a:schemeClr>
                  </a:solidFill>
                  <a:latin typeface="Arial" pitchFamily="34" charset="0"/>
                  <a:cs typeface="Arial" pitchFamily="34" charset="0"/>
                </a:rPr>
                <a:t>to be used as a reference for future studies. </a:t>
              </a:r>
              <a:endParaRPr lang="en-US" sz="2800" b="0" dirty="0" smtClean="0">
                <a:solidFill>
                  <a:schemeClr val="accent1">
                    <a:lumMod val="50000"/>
                  </a:schemeClr>
                </a:solidFill>
                <a:latin typeface="Arial" pitchFamily="34" charset="0"/>
                <a:cs typeface="Arial" pitchFamily="34" charset="0"/>
              </a:endParaRPr>
            </a:p>
            <a:p>
              <a:pPr marL="514350" indent="-514350" algn="just">
                <a:buFont typeface="+mj-lt"/>
                <a:buAutoNum type="arabicPeriod"/>
              </a:pPr>
              <a:r>
                <a:rPr lang="en-US" sz="2800" b="0" dirty="0" smtClean="0">
                  <a:solidFill>
                    <a:schemeClr val="accent1">
                      <a:lumMod val="50000"/>
                    </a:schemeClr>
                  </a:solidFill>
                  <a:latin typeface="Arial" pitchFamily="34" charset="0"/>
                  <a:cs typeface="Arial" pitchFamily="34" charset="0"/>
                </a:rPr>
                <a:t>Compare </a:t>
              </a:r>
              <a:r>
                <a:rPr lang="en-US" sz="2800" b="0" dirty="0" err="1" smtClean="0">
                  <a:solidFill>
                    <a:schemeClr val="accent1">
                      <a:lumMod val="50000"/>
                    </a:schemeClr>
                  </a:solidFill>
                  <a:latin typeface="Arial" pitchFamily="34" charset="0"/>
                  <a:cs typeface="Arial" pitchFamily="34" charset="0"/>
                </a:rPr>
                <a:t>eNOS</a:t>
              </a:r>
              <a:r>
                <a:rPr lang="en-US" sz="2800" b="0" dirty="0" smtClean="0">
                  <a:solidFill>
                    <a:schemeClr val="accent1">
                      <a:lumMod val="50000"/>
                    </a:schemeClr>
                  </a:solidFill>
                  <a:latin typeface="Arial" pitchFamily="34" charset="0"/>
                  <a:cs typeface="Arial" pitchFamily="34" charset="0"/>
                </a:rPr>
                <a:t> genotypes in Egyptians with those from  other populations.</a:t>
              </a:r>
            </a:p>
            <a:p>
              <a:pPr marL="514350" indent="-514350" algn="just">
                <a:buFont typeface="+mj-lt"/>
                <a:buAutoNum type="arabicPeriod"/>
              </a:pPr>
              <a:r>
                <a:rPr lang="en-US" sz="2800" b="0" dirty="0" smtClean="0">
                  <a:solidFill>
                    <a:schemeClr val="accent1">
                      <a:lumMod val="50000"/>
                    </a:schemeClr>
                  </a:solidFill>
                  <a:latin typeface="Arial" pitchFamily="34" charset="0"/>
                  <a:cs typeface="Arial" pitchFamily="34" charset="0"/>
                </a:rPr>
                <a:t>Explore functional correlations of </a:t>
              </a:r>
              <a:r>
                <a:rPr lang="en-US" sz="2800" b="0" dirty="0" err="1" smtClean="0">
                  <a:solidFill>
                    <a:schemeClr val="accent1">
                      <a:lumMod val="50000"/>
                    </a:schemeClr>
                  </a:solidFill>
                  <a:latin typeface="Arial" pitchFamily="34" charset="0"/>
                  <a:cs typeface="Arial" pitchFamily="34" charset="0"/>
                </a:rPr>
                <a:t>eNOS</a:t>
              </a:r>
              <a:r>
                <a:rPr lang="en-US" sz="2800" b="0" dirty="0" smtClean="0">
                  <a:solidFill>
                    <a:schemeClr val="accent1">
                      <a:lumMod val="50000"/>
                    </a:schemeClr>
                  </a:solidFill>
                  <a:latin typeface="Arial" pitchFamily="34" charset="0"/>
                  <a:cs typeface="Arial" pitchFamily="34" charset="0"/>
                </a:rPr>
                <a:t> genotypes with serum levels of NO.</a:t>
              </a:r>
              <a:endParaRPr lang="en-US" sz="2800" b="0" dirty="0">
                <a:solidFill>
                  <a:schemeClr val="accent1">
                    <a:lumMod val="50000"/>
                  </a:schemeClr>
                </a:solidFill>
                <a:latin typeface="Arial" pitchFamily="34" charset="0"/>
                <a:cs typeface="Arial" pitchFamily="34" charset="0"/>
              </a:endParaRPr>
            </a:p>
          </p:txBody>
        </p:sp>
      </p:grpSp>
      <p:grpSp>
        <p:nvGrpSpPr>
          <p:cNvPr id="39" name="Group 38"/>
          <p:cNvGrpSpPr/>
          <p:nvPr/>
        </p:nvGrpSpPr>
        <p:grpSpPr>
          <a:xfrm>
            <a:off x="445426" y="16362967"/>
            <a:ext cx="13872154" cy="6570749"/>
            <a:chOff x="445426" y="20213047"/>
            <a:chExt cx="13872154" cy="6570749"/>
          </a:xfrm>
        </p:grpSpPr>
        <p:sp>
          <p:nvSpPr>
            <p:cNvPr id="19" name="Rectangle 18"/>
            <p:cNvSpPr/>
            <p:nvPr/>
          </p:nvSpPr>
          <p:spPr bwMode="auto">
            <a:xfrm>
              <a:off x="481263" y="20213048"/>
              <a:ext cx="5414211" cy="676656"/>
            </a:xfrm>
            <a:prstGeom prst="rect">
              <a:avLst/>
            </a:prstGeom>
            <a:solidFill>
              <a:srgbClr val="00D661"/>
            </a:solidFill>
            <a:ln w="9525" cap="flat" cmpd="sng" algn="ctr">
              <a:no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b="1" i="0" u="none" strike="noStrike" cap="none" normalizeH="0" baseline="0" smtClean="0">
                <a:ln>
                  <a:noFill/>
                </a:ln>
                <a:solidFill>
                  <a:schemeClr val="tx1"/>
                </a:solidFill>
                <a:effectLst/>
                <a:latin typeface="Times New Roman" pitchFamily="48" charset="0"/>
              </a:endParaRPr>
            </a:p>
          </p:txBody>
        </p:sp>
        <p:sp>
          <p:nvSpPr>
            <p:cNvPr id="15368" name="TextBox 13"/>
            <p:cNvSpPr txBox="1">
              <a:spLocks noChangeArrowheads="1"/>
            </p:cNvSpPr>
            <p:nvPr/>
          </p:nvSpPr>
          <p:spPr bwMode="auto">
            <a:xfrm>
              <a:off x="445426" y="20213047"/>
              <a:ext cx="13872154" cy="6570749"/>
            </a:xfrm>
            <a:prstGeom prst="rect">
              <a:avLst/>
            </a:prstGeom>
            <a:noFill/>
            <a:ln w="9525">
              <a:noFill/>
              <a:miter lim="800000"/>
              <a:headEnd/>
              <a:tailEnd/>
            </a:ln>
          </p:spPr>
          <p:txBody>
            <a:bodyPr wrap="square" lIns="91121" tIns="45581" rIns="91121" bIns="45581">
              <a:spAutoFit/>
            </a:bodyPr>
            <a:lstStyle/>
            <a:p>
              <a:pPr eaLnBrk="0" hangingPunct="0"/>
              <a:r>
                <a:rPr lang="en-US" sz="3700" u="sng" dirty="0" smtClean="0">
                  <a:solidFill>
                    <a:schemeClr val="accent1">
                      <a:lumMod val="50000"/>
                    </a:schemeClr>
                  </a:solidFill>
                  <a:latin typeface="Arial" charset="0"/>
                </a:rPr>
                <a:t>Materials and Methods</a:t>
              </a:r>
              <a:r>
                <a:rPr lang="en-US" sz="3700" dirty="0" smtClean="0">
                  <a:solidFill>
                    <a:schemeClr val="accent1">
                      <a:lumMod val="50000"/>
                    </a:schemeClr>
                  </a:solidFill>
                  <a:latin typeface="Arial" charset="0"/>
                </a:rPr>
                <a:t>:</a:t>
              </a:r>
            </a:p>
            <a:p>
              <a:pPr eaLnBrk="0" hangingPunct="0"/>
              <a:endParaRPr lang="en-US" sz="2000" dirty="0" smtClean="0">
                <a:solidFill>
                  <a:schemeClr val="accent1">
                    <a:lumMod val="50000"/>
                  </a:schemeClr>
                </a:solidFill>
                <a:latin typeface="Arial" charset="0"/>
              </a:endParaRPr>
            </a:p>
            <a:p>
              <a:pPr algn="just" eaLnBrk="0" hangingPunct="0"/>
              <a:r>
                <a:rPr lang="en-ZW" sz="2800" b="0" dirty="0" smtClean="0">
                  <a:solidFill>
                    <a:schemeClr val="accent1">
                      <a:lumMod val="50000"/>
                    </a:schemeClr>
                  </a:solidFill>
                  <a:latin typeface="Arial" pitchFamily="34" charset="0"/>
                  <a:cs typeface="Arial" pitchFamily="34" charset="0"/>
                </a:rPr>
                <a:t>Random unrelated 101 healthy subjects were recruited for study from healthy volunteers attending children cancer hospital, Cairo, Egypt.</a:t>
              </a:r>
            </a:p>
            <a:p>
              <a:pPr algn="just" eaLnBrk="0" hangingPunct="0">
                <a:buFont typeface="Wingdings" pitchFamily="2" charset="2"/>
                <a:buChar char="Ø"/>
              </a:pPr>
              <a:r>
                <a:rPr lang="en-US" sz="2800" dirty="0" err="1" smtClean="0">
                  <a:solidFill>
                    <a:schemeClr val="accent1">
                      <a:lumMod val="50000"/>
                    </a:schemeClr>
                  </a:solidFill>
                  <a:latin typeface="Arial" charset="0"/>
                </a:rPr>
                <a:t>eNOS</a:t>
              </a:r>
              <a:r>
                <a:rPr lang="en-US" sz="2800" dirty="0" smtClean="0">
                  <a:solidFill>
                    <a:schemeClr val="accent1">
                      <a:lumMod val="50000"/>
                    </a:schemeClr>
                  </a:solidFill>
                  <a:latin typeface="Arial" charset="0"/>
                </a:rPr>
                <a:t> Genotyping:</a:t>
              </a:r>
            </a:p>
            <a:p>
              <a:pPr algn="just" eaLnBrk="0" hangingPunct="0"/>
              <a:r>
                <a:rPr lang="en-US" sz="2800" b="0" dirty="0" smtClean="0">
                  <a:solidFill>
                    <a:schemeClr val="accent1">
                      <a:lumMod val="50000"/>
                    </a:schemeClr>
                  </a:solidFill>
                  <a:latin typeface="Arial" pitchFamily="34" charset="0"/>
                  <a:cs typeface="Arial" pitchFamily="34" charset="0"/>
                </a:rPr>
                <a:t>Genomic DNA was prepared from blood leukocytes. The presence of the </a:t>
              </a:r>
              <a:r>
                <a:rPr lang="en-US" sz="2800" b="0" dirty="0" err="1" smtClean="0">
                  <a:solidFill>
                    <a:schemeClr val="accent1">
                      <a:lumMod val="50000"/>
                    </a:schemeClr>
                  </a:solidFill>
                  <a:latin typeface="Arial" pitchFamily="34" charset="0"/>
                  <a:cs typeface="Arial" pitchFamily="34" charset="0"/>
                </a:rPr>
                <a:t>missense</a:t>
              </a:r>
              <a:r>
                <a:rPr lang="en-US" sz="2800" b="0" dirty="0" smtClean="0">
                  <a:solidFill>
                    <a:schemeClr val="accent1">
                      <a:lumMod val="50000"/>
                    </a:schemeClr>
                  </a:solidFill>
                  <a:latin typeface="Arial" pitchFamily="34" charset="0"/>
                  <a:cs typeface="Arial" pitchFamily="34" charset="0"/>
                </a:rPr>
                <a:t> Glu298Asp variant was determined by polymerase chain reaction–restriction fragment-length polymorphism (PCR-RFLP) analysis. A set of primers was designed to amplify the 457-base pair (</a:t>
              </a:r>
              <a:r>
                <a:rPr lang="en-US" sz="2800" b="0" dirty="0" err="1" smtClean="0">
                  <a:solidFill>
                    <a:schemeClr val="accent1">
                      <a:lumMod val="50000"/>
                    </a:schemeClr>
                  </a:solidFill>
                  <a:latin typeface="Arial" pitchFamily="34" charset="0"/>
                  <a:cs typeface="Arial" pitchFamily="34" charset="0"/>
                </a:rPr>
                <a:t>bp</a:t>
              </a:r>
              <a:r>
                <a:rPr lang="en-US" sz="2800" b="0" dirty="0" smtClean="0">
                  <a:solidFill>
                    <a:schemeClr val="accent1">
                      <a:lumMod val="50000"/>
                    </a:schemeClr>
                  </a:solidFill>
                  <a:latin typeface="Arial" pitchFamily="34" charset="0"/>
                  <a:cs typeface="Arial" pitchFamily="34" charset="0"/>
                </a:rPr>
                <a:t>) fragment encompassing the </a:t>
              </a:r>
              <a:r>
                <a:rPr lang="en-US" sz="2800" b="0" dirty="0" err="1" smtClean="0">
                  <a:solidFill>
                    <a:schemeClr val="accent1">
                      <a:lumMod val="50000"/>
                    </a:schemeClr>
                  </a:solidFill>
                  <a:latin typeface="Arial" pitchFamily="34" charset="0"/>
                  <a:cs typeface="Arial" pitchFamily="34" charset="0"/>
                </a:rPr>
                <a:t>missense</a:t>
              </a:r>
              <a:r>
                <a:rPr lang="en-US" sz="2800" b="0" dirty="0" smtClean="0">
                  <a:solidFill>
                    <a:schemeClr val="accent1">
                      <a:lumMod val="50000"/>
                    </a:schemeClr>
                  </a:solidFill>
                  <a:latin typeface="Arial" pitchFamily="34" charset="0"/>
                  <a:cs typeface="Arial" pitchFamily="34" charset="0"/>
                </a:rPr>
                <a:t> Glu298Asp variant. The PCR fragments were digested with the restriction enzyme Ban II and separated by electrophoresis. The mutant allele (T) has no Ban II cutting site while the wild type allele (G) has a Ban II cutting site producing 2 DNA fragments, 320-base pair (</a:t>
              </a:r>
              <a:r>
                <a:rPr lang="en-US" sz="2800" b="0" dirty="0" err="1" smtClean="0">
                  <a:solidFill>
                    <a:schemeClr val="accent1">
                      <a:lumMod val="50000"/>
                    </a:schemeClr>
                  </a:solidFill>
                  <a:latin typeface="Arial" pitchFamily="34" charset="0"/>
                  <a:cs typeface="Arial" pitchFamily="34" charset="0"/>
                </a:rPr>
                <a:t>bp</a:t>
              </a:r>
              <a:r>
                <a:rPr lang="en-US" sz="2800" b="0" dirty="0" smtClean="0">
                  <a:solidFill>
                    <a:schemeClr val="accent1">
                      <a:lumMod val="50000"/>
                    </a:schemeClr>
                  </a:solidFill>
                  <a:latin typeface="Arial" pitchFamily="34" charset="0"/>
                  <a:cs typeface="Arial" pitchFamily="34" charset="0"/>
                </a:rPr>
                <a:t>) and 137-base pair (</a:t>
              </a:r>
              <a:r>
                <a:rPr lang="en-US" sz="2800" b="0" dirty="0" err="1" smtClean="0">
                  <a:solidFill>
                    <a:schemeClr val="accent1">
                      <a:lumMod val="50000"/>
                    </a:schemeClr>
                  </a:solidFill>
                  <a:latin typeface="Arial" pitchFamily="34" charset="0"/>
                  <a:cs typeface="Arial" pitchFamily="34" charset="0"/>
                </a:rPr>
                <a:t>bp</a:t>
              </a:r>
              <a:r>
                <a:rPr lang="en-US" sz="2800" b="0" dirty="0" smtClean="0">
                  <a:solidFill>
                    <a:schemeClr val="accent1">
                      <a:lumMod val="50000"/>
                    </a:schemeClr>
                  </a:solidFill>
                  <a:latin typeface="Arial" pitchFamily="34" charset="0"/>
                  <a:cs typeface="Arial" pitchFamily="34" charset="0"/>
                </a:rPr>
                <a:t>).</a:t>
              </a:r>
            </a:p>
            <a:p>
              <a:pPr algn="just" eaLnBrk="0" hangingPunct="0">
                <a:buFont typeface="Wingdings" pitchFamily="2" charset="2"/>
                <a:buChar char="Ø"/>
              </a:pPr>
              <a:r>
                <a:rPr lang="en-US" sz="2800" dirty="0" smtClean="0">
                  <a:solidFill>
                    <a:schemeClr val="accent1">
                      <a:lumMod val="50000"/>
                    </a:schemeClr>
                  </a:solidFill>
                  <a:latin typeface="Arial" pitchFamily="34" charset="0"/>
                  <a:cs typeface="Arial" pitchFamily="34" charset="0"/>
                </a:rPr>
                <a:t>Assay of serum nitric oxide:</a:t>
              </a:r>
            </a:p>
            <a:p>
              <a:pPr algn="just" eaLnBrk="0" hangingPunct="0"/>
              <a:r>
                <a:rPr lang="en-ZW" sz="2800" b="0" dirty="0" smtClean="0">
                  <a:solidFill>
                    <a:schemeClr val="accent1">
                      <a:lumMod val="50000"/>
                    </a:schemeClr>
                  </a:solidFill>
                  <a:latin typeface="Arial" pitchFamily="34" charset="0"/>
                  <a:cs typeface="Arial" pitchFamily="34" charset="0"/>
                </a:rPr>
                <a:t>Serum NO was determined </a:t>
              </a:r>
              <a:r>
                <a:rPr lang="en-ZW" sz="2800" b="0" dirty="0" err="1" smtClean="0">
                  <a:solidFill>
                    <a:schemeClr val="accent1">
                      <a:lumMod val="50000"/>
                    </a:schemeClr>
                  </a:solidFill>
                  <a:latin typeface="Arial" pitchFamily="34" charset="0"/>
                  <a:cs typeface="Arial" pitchFamily="34" charset="0"/>
                </a:rPr>
                <a:t>spectrophotometrically</a:t>
              </a:r>
              <a:r>
                <a:rPr lang="en-ZW" sz="2800" b="0" dirty="0" smtClean="0">
                  <a:solidFill>
                    <a:schemeClr val="accent1">
                      <a:lumMod val="50000"/>
                    </a:schemeClr>
                  </a:solidFill>
                  <a:latin typeface="Arial" pitchFamily="34" charset="0"/>
                  <a:cs typeface="Arial" pitchFamily="34" charset="0"/>
                </a:rPr>
                <a:t> by </a:t>
              </a:r>
              <a:r>
                <a:rPr lang="en-ZW" sz="2800" b="0" dirty="0" err="1" smtClean="0">
                  <a:solidFill>
                    <a:schemeClr val="accent1">
                      <a:lumMod val="50000"/>
                    </a:schemeClr>
                  </a:solidFill>
                  <a:latin typeface="Arial" pitchFamily="34" charset="0"/>
                  <a:cs typeface="Arial" pitchFamily="34" charset="0"/>
                </a:rPr>
                <a:t>Griess</a:t>
              </a:r>
              <a:r>
                <a:rPr lang="en-ZW" sz="2800" b="0" dirty="0" smtClean="0">
                  <a:solidFill>
                    <a:schemeClr val="accent1">
                      <a:lumMod val="50000"/>
                    </a:schemeClr>
                  </a:solidFill>
                  <a:latin typeface="Arial" pitchFamily="34" charset="0"/>
                  <a:cs typeface="Arial" pitchFamily="34" charset="0"/>
                </a:rPr>
                <a:t> method.</a:t>
              </a:r>
              <a:endParaRPr lang="en-US" sz="2800" b="0" dirty="0" smtClean="0">
                <a:solidFill>
                  <a:schemeClr val="accent1">
                    <a:lumMod val="50000"/>
                  </a:schemeClr>
                </a:solidFill>
                <a:latin typeface="Arial" pitchFamily="34" charset="0"/>
                <a:cs typeface="Arial" pitchFamily="34" charset="0"/>
              </a:endParaRPr>
            </a:p>
          </p:txBody>
        </p:sp>
      </p:grpSp>
      <p:grpSp>
        <p:nvGrpSpPr>
          <p:cNvPr id="43" name="Group 42"/>
          <p:cNvGrpSpPr/>
          <p:nvPr/>
        </p:nvGrpSpPr>
        <p:grpSpPr>
          <a:xfrm>
            <a:off x="481263" y="22980345"/>
            <a:ext cx="2071824" cy="969215"/>
            <a:chOff x="481263" y="27913260"/>
            <a:chExt cx="2071824" cy="969215"/>
          </a:xfrm>
        </p:grpSpPr>
        <p:sp>
          <p:nvSpPr>
            <p:cNvPr id="21" name="Rectangle 20"/>
            <p:cNvSpPr/>
            <p:nvPr/>
          </p:nvSpPr>
          <p:spPr bwMode="auto">
            <a:xfrm>
              <a:off x="481263" y="27913260"/>
              <a:ext cx="2045369" cy="673769"/>
            </a:xfrm>
            <a:prstGeom prst="rect">
              <a:avLst/>
            </a:prstGeom>
            <a:solidFill>
              <a:srgbClr val="00D661"/>
            </a:solidFill>
            <a:ln w="9525" cap="flat" cmpd="sng" algn="ctr">
              <a:no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b="1" i="0" u="none" strike="noStrike" cap="none" normalizeH="0" baseline="0" smtClean="0">
                <a:ln>
                  <a:noFill/>
                </a:ln>
                <a:solidFill>
                  <a:schemeClr val="tx1"/>
                </a:solidFill>
                <a:effectLst/>
                <a:latin typeface="Times New Roman" pitchFamily="48" charset="0"/>
              </a:endParaRPr>
            </a:p>
          </p:txBody>
        </p:sp>
        <p:sp>
          <p:nvSpPr>
            <p:cNvPr id="15372" name="Rectangle 18"/>
            <p:cNvSpPr>
              <a:spLocks noChangeArrowheads="1"/>
            </p:cNvSpPr>
            <p:nvPr/>
          </p:nvSpPr>
          <p:spPr bwMode="auto">
            <a:xfrm>
              <a:off x="493552" y="27913260"/>
              <a:ext cx="2059535" cy="969215"/>
            </a:xfrm>
            <a:prstGeom prst="rect">
              <a:avLst/>
            </a:prstGeom>
            <a:noFill/>
            <a:ln w="9525">
              <a:noFill/>
              <a:miter lim="800000"/>
              <a:headEnd/>
              <a:tailEnd/>
            </a:ln>
          </p:spPr>
          <p:txBody>
            <a:bodyPr wrap="square" lIns="91121" tIns="45581" rIns="91121" bIns="45581">
              <a:spAutoFit/>
            </a:bodyPr>
            <a:lstStyle/>
            <a:p>
              <a:pPr eaLnBrk="0" hangingPunct="0"/>
              <a:r>
                <a:rPr lang="en-US" sz="3700" u="sng" dirty="0">
                  <a:solidFill>
                    <a:schemeClr val="accent1">
                      <a:lumMod val="50000"/>
                    </a:schemeClr>
                  </a:solidFill>
                  <a:latin typeface="Arial" charset="0"/>
                </a:rPr>
                <a:t>Results</a:t>
              </a:r>
              <a:r>
                <a:rPr lang="en-US" sz="3700" u="sng" dirty="0" smtClean="0">
                  <a:solidFill>
                    <a:schemeClr val="accent1">
                      <a:lumMod val="50000"/>
                    </a:schemeClr>
                  </a:solidFill>
                  <a:latin typeface="Arial" charset="0"/>
                </a:rPr>
                <a:t>:</a:t>
              </a:r>
            </a:p>
            <a:p>
              <a:pPr eaLnBrk="0" hangingPunct="0"/>
              <a:endParaRPr lang="en-US" sz="2000" b="0" u="sng" dirty="0" smtClean="0">
                <a:solidFill>
                  <a:schemeClr val="accent1">
                    <a:lumMod val="50000"/>
                  </a:schemeClr>
                </a:solidFill>
                <a:latin typeface="Arial" charset="0"/>
              </a:endParaRPr>
            </a:p>
          </p:txBody>
        </p:sp>
      </p:grpSp>
      <p:sp>
        <p:nvSpPr>
          <p:cNvPr id="15373" name="Line 13"/>
          <p:cNvSpPr>
            <a:spLocks noChangeShapeType="1"/>
          </p:cNvSpPr>
          <p:nvPr/>
        </p:nvSpPr>
        <p:spPr bwMode="auto">
          <a:xfrm>
            <a:off x="14726836" y="6724816"/>
            <a:ext cx="144215" cy="35698532"/>
          </a:xfrm>
          <a:prstGeom prst="line">
            <a:avLst/>
          </a:prstGeom>
          <a:ln>
            <a:solidFill>
              <a:srgbClr val="00D661"/>
            </a:solidFill>
            <a:headEnd/>
            <a:tailEnd/>
          </a:ln>
        </p:spPr>
        <p:style>
          <a:lnRef idx="3">
            <a:schemeClr val="accent5"/>
          </a:lnRef>
          <a:fillRef idx="0">
            <a:schemeClr val="accent5"/>
          </a:fillRef>
          <a:effectRef idx="2">
            <a:schemeClr val="accent5"/>
          </a:effectRef>
          <a:fontRef idx="minor">
            <a:schemeClr val="tx1"/>
          </a:fontRef>
        </p:style>
        <p:txBody>
          <a:bodyPr wrap="none" lIns="91121" tIns="45581" rIns="91121" bIns="45581" anchor="ctr"/>
          <a:lstStyle/>
          <a:p>
            <a:endParaRPr lang="en-US"/>
          </a:p>
        </p:txBody>
      </p:sp>
      <p:grpSp>
        <p:nvGrpSpPr>
          <p:cNvPr id="54" name="Group 53"/>
          <p:cNvGrpSpPr/>
          <p:nvPr/>
        </p:nvGrpSpPr>
        <p:grpSpPr>
          <a:xfrm>
            <a:off x="15115516" y="28507206"/>
            <a:ext cx="14819052" cy="20236028"/>
            <a:chOff x="15115516" y="36736752"/>
            <a:chExt cx="14819052" cy="20236028"/>
          </a:xfrm>
        </p:grpSpPr>
        <p:sp>
          <p:nvSpPr>
            <p:cNvPr id="37" name="Rectangle 36"/>
            <p:cNvSpPr/>
            <p:nvPr/>
          </p:nvSpPr>
          <p:spPr bwMode="auto">
            <a:xfrm>
              <a:off x="15115516" y="36744439"/>
              <a:ext cx="2935704" cy="673768"/>
            </a:xfrm>
            <a:prstGeom prst="rect">
              <a:avLst/>
            </a:prstGeom>
            <a:solidFill>
              <a:srgbClr val="00D661"/>
            </a:solidFill>
            <a:ln w="9525" cap="flat" cmpd="sng" algn="ctr">
              <a:no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b="1" i="0" u="none" strike="noStrike" cap="none" normalizeH="0" baseline="0" smtClean="0">
                <a:ln>
                  <a:noFill/>
                </a:ln>
                <a:solidFill>
                  <a:schemeClr val="tx1"/>
                </a:solidFill>
                <a:effectLst/>
                <a:latin typeface="Times New Roman" pitchFamily="48" charset="0"/>
              </a:endParaRPr>
            </a:p>
          </p:txBody>
        </p:sp>
        <p:sp>
          <p:nvSpPr>
            <p:cNvPr id="15374" name="Rectangle 24"/>
            <p:cNvSpPr>
              <a:spLocks noChangeArrowheads="1"/>
            </p:cNvSpPr>
            <p:nvPr/>
          </p:nvSpPr>
          <p:spPr bwMode="auto">
            <a:xfrm>
              <a:off x="15119365" y="36736752"/>
              <a:ext cx="14815203" cy="20236028"/>
            </a:xfrm>
            <a:prstGeom prst="rect">
              <a:avLst/>
            </a:prstGeom>
            <a:noFill/>
            <a:ln w="9525">
              <a:noFill/>
              <a:miter lim="800000"/>
              <a:headEnd/>
              <a:tailEnd/>
            </a:ln>
          </p:spPr>
          <p:txBody>
            <a:bodyPr wrap="square" lIns="91121" tIns="45581" rIns="91121" bIns="45581">
              <a:spAutoFit/>
            </a:bodyPr>
            <a:lstStyle/>
            <a:p>
              <a:pPr eaLnBrk="0" hangingPunct="0"/>
              <a:r>
                <a:rPr lang="en-US" sz="3700" u="sng" dirty="0">
                  <a:solidFill>
                    <a:schemeClr val="accent1">
                      <a:lumMod val="50000"/>
                    </a:schemeClr>
                  </a:solidFill>
                  <a:latin typeface="Arial" charset="0"/>
                </a:rPr>
                <a:t>References</a:t>
              </a:r>
              <a:r>
                <a:rPr lang="en-US" sz="3200" dirty="0" smtClean="0">
                  <a:solidFill>
                    <a:schemeClr val="accent1">
                      <a:lumMod val="50000"/>
                    </a:schemeClr>
                  </a:solidFill>
                  <a:latin typeface="Arial" charset="0"/>
                </a:rPr>
                <a:t>:</a:t>
              </a:r>
              <a:endParaRPr lang="en-US" sz="2400" b="0" dirty="0" smtClean="0">
                <a:solidFill>
                  <a:schemeClr val="accent1">
                    <a:lumMod val="50000"/>
                  </a:schemeClr>
                </a:solidFill>
                <a:latin typeface="Arial" pitchFamily="34" charset="0"/>
                <a:cs typeface="Arial" pitchFamily="34" charset="0"/>
              </a:endParaRPr>
            </a:p>
            <a:p>
              <a:endParaRPr lang="en-US" sz="2000" b="0" dirty="0" smtClean="0">
                <a:solidFill>
                  <a:schemeClr val="accent1">
                    <a:lumMod val="50000"/>
                  </a:schemeClr>
                </a:solidFill>
                <a:latin typeface="Arial" pitchFamily="34" charset="0"/>
                <a:cs typeface="Arial" pitchFamily="34" charset="0"/>
              </a:endParaRPr>
            </a:p>
            <a:p>
              <a:pPr marL="457200" indent="-457200" algn="just">
                <a:buFont typeface="+mj-lt"/>
                <a:buAutoNum type="arabicParenR"/>
              </a:pPr>
              <a:r>
                <a:rPr lang="en-US" sz="2600" b="0" dirty="0" err="1" smtClean="0">
                  <a:solidFill>
                    <a:schemeClr val="accent1">
                      <a:lumMod val="50000"/>
                    </a:schemeClr>
                  </a:solidFill>
                  <a:latin typeface="Arial" pitchFamily="34" charset="0"/>
                  <a:cs typeface="Arial" pitchFamily="34" charset="0"/>
                </a:rPr>
                <a:t>Strijdom</a:t>
              </a:r>
              <a:r>
                <a:rPr lang="en-US" sz="2600" b="0" dirty="0" smtClean="0">
                  <a:solidFill>
                    <a:schemeClr val="accent1">
                      <a:lumMod val="50000"/>
                    </a:schemeClr>
                  </a:solidFill>
                  <a:latin typeface="Arial" pitchFamily="34" charset="0"/>
                  <a:cs typeface="Arial" pitchFamily="34" charset="0"/>
                </a:rPr>
                <a:t> H, </a:t>
              </a:r>
              <a:r>
                <a:rPr lang="en-US" sz="2600" b="0" dirty="0" err="1" smtClean="0">
                  <a:solidFill>
                    <a:schemeClr val="accent1">
                      <a:lumMod val="50000"/>
                    </a:schemeClr>
                  </a:solidFill>
                  <a:latin typeface="Arial" pitchFamily="34" charset="0"/>
                  <a:cs typeface="Arial" pitchFamily="34" charset="0"/>
                </a:rPr>
                <a:t>Chamane</a:t>
              </a:r>
              <a:r>
                <a:rPr lang="en-US" sz="2600" b="0" dirty="0" smtClean="0">
                  <a:solidFill>
                    <a:schemeClr val="accent1">
                      <a:lumMod val="50000"/>
                    </a:schemeClr>
                  </a:solidFill>
                  <a:latin typeface="Arial" pitchFamily="34" charset="0"/>
                  <a:cs typeface="Arial" pitchFamily="34" charset="0"/>
                </a:rPr>
                <a:t> N, </a:t>
              </a:r>
              <a:r>
                <a:rPr lang="en-US" sz="2600" b="0" dirty="0" err="1" smtClean="0">
                  <a:solidFill>
                    <a:schemeClr val="accent1">
                      <a:lumMod val="50000"/>
                    </a:schemeClr>
                  </a:solidFill>
                  <a:latin typeface="Arial" pitchFamily="34" charset="0"/>
                  <a:cs typeface="Arial" pitchFamily="34" charset="0"/>
                </a:rPr>
                <a:t>Lochner</a:t>
              </a:r>
              <a:r>
                <a:rPr lang="en-US" sz="2600" b="0" dirty="0" smtClean="0">
                  <a:solidFill>
                    <a:schemeClr val="accent1">
                      <a:lumMod val="50000"/>
                    </a:schemeClr>
                  </a:solidFill>
                  <a:latin typeface="Arial" pitchFamily="34" charset="0"/>
                  <a:cs typeface="Arial" pitchFamily="34" charset="0"/>
                </a:rPr>
                <a:t> A (2009) Nitric oxide in the cardiovascular system: a simple molecule with complex actions. </a:t>
              </a:r>
              <a:r>
                <a:rPr lang="en-US" sz="2600" b="0" i="1" dirty="0" err="1" smtClean="0">
                  <a:solidFill>
                    <a:schemeClr val="accent1">
                      <a:lumMod val="50000"/>
                    </a:schemeClr>
                  </a:solidFill>
                  <a:latin typeface="Arial" pitchFamily="34" charset="0"/>
                  <a:cs typeface="Arial" pitchFamily="34" charset="0"/>
                </a:rPr>
                <a:t>Cardiovasc</a:t>
              </a:r>
              <a:r>
                <a:rPr lang="en-US" sz="2600" b="0" i="1" dirty="0" smtClean="0">
                  <a:solidFill>
                    <a:schemeClr val="accent1">
                      <a:lumMod val="50000"/>
                    </a:schemeClr>
                  </a:solidFill>
                  <a:latin typeface="Arial" pitchFamily="34" charset="0"/>
                  <a:cs typeface="Arial" pitchFamily="34" charset="0"/>
                </a:rPr>
                <a:t> J </a:t>
              </a:r>
              <a:r>
                <a:rPr lang="en-US" sz="2600" b="0" i="1" dirty="0" err="1" smtClean="0">
                  <a:solidFill>
                    <a:schemeClr val="accent1">
                      <a:lumMod val="50000"/>
                    </a:schemeClr>
                  </a:solidFill>
                  <a:latin typeface="Arial" pitchFamily="34" charset="0"/>
                  <a:cs typeface="Arial" pitchFamily="34" charset="0"/>
                </a:rPr>
                <a:t>Afr</a:t>
              </a:r>
              <a:r>
                <a:rPr lang="en-US" sz="2600" b="0" i="1" dirty="0" smtClean="0">
                  <a:solidFill>
                    <a:schemeClr val="accent1">
                      <a:lumMod val="50000"/>
                    </a:schemeClr>
                  </a:solidFill>
                  <a:latin typeface="Arial" pitchFamily="34" charset="0"/>
                  <a:cs typeface="Arial" pitchFamily="34" charset="0"/>
                </a:rPr>
                <a:t>, 20, 303-10</a:t>
              </a:r>
              <a:r>
                <a:rPr lang="en-US" sz="2600" i="1" dirty="0" smtClean="0"/>
                <a:t>. </a:t>
              </a:r>
              <a:endParaRPr lang="en-US" sz="2600" b="0" dirty="0" smtClean="0">
                <a:solidFill>
                  <a:schemeClr val="accent1">
                    <a:lumMod val="50000"/>
                  </a:schemeClr>
                </a:solidFill>
                <a:latin typeface="Arial" pitchFamily="34" charset="0"/>
                <a:cs typeface="Arial" pitchFamily="34" charset="0"/>
              </a:endParaRPr>
            </a:p>
            <a:p>
              <a:pPr marL="457200" indent="-457200" algn="just">
                <a:buFont typeface="+mj-lt"/>
                <a:buAutoNum type="arabicParenR"/>
              </a:pPr>
              <a:r>
                <a:rPr lang="en-US" sz="2600" b="0" dirty="0" err="1" smtClean="0">
                  <a:solidFill>
                    <a:schemeClr val="accent1">
                      <a:lumMod val="50000"/>
                    </a:schemeClr>
                  </a:solidFill>
                  <a:latin typeface="Arial" pitchFamily="34" charset="0"/>
                  <a:cs typeface="Arial" pitchFamily="34" charset="0"/>
                </a:rPr>
                <a:t>Ghasemi</a:t>
              </a:r>
              <a:r>
                <a:rPr lang="en-US" sz="2600" b="0" dirty="0" smtClean="0">
                  <a:solidFill>
                    <a:schemeClr val="accent1">
                      <a:lumMod val="50000"/>
                    </a:schemeClr>
                  </a:solidFill>
                  <a:latin typeface="Arial" pitchFamily="34" charset="0"/>
                  <a:cs typeface="Arial" pitchFamily="34" charset="0"/>
                </a:rPr>
                <a:t> A, </a:t>
              </a:r>
              <a:r>
                <a:rPr lang="en-US" sz="2600" b="0" dirty="0" err="1" smtClean="0">
                  <a:solidFill>
                    <a:schemeClr val="accent1">
                      <a:lumMod val="50000"/>
                    </a:schemeClr>
                  </a:solidFill>
                  <a:latin typeface="Arial" pitchFamily="34" charset="0"/>
                  <a:cs typeface="Arial" pitchFamily="34" charset="0"/>
                </a:rPr>
                <a:t>Zahedi</a:t>
              </a:r>
              <a:r>
                <a:rPr lang="en-US" sz="2600" b="0" dirty="0" smtClean="0">
                  <a:solidFill>
                    <a:schemeClr val="accent1">
                      <a:lumMod val="50000"/>
                    </a:schemeClr>
                  </a:solidFill>
                  <a:latin typeface="Arial" pitchFamily="34" charset="0"/>
                  <a:cs typeface="Arial" pitchFamily="34" charset="0"/>
                </a:rPr>
                <a:t> </a:t>
              </a:r>
              <a:r>
                <a:rPr lang="en-US" sz="2600" b="0" dirty="0" err="1" smtClean="0">
                  <a:solidFill>
                    <a:schemeClr val="accent1">
                      <a:lumMod val="50000"/>
                    </a:schemeClr>
                  </a:solidFill>
                  <a:latin typeface="Arial" pitchFamily="34" charset="0"/>
                  <a:cs typeface="Arial" pitchFamily="34" charset="0"/>
                </a:rPr>
                <a:t>Asl</a:t>
              </a:r>
              <a:r>
                <a:rPr lang="en-US" sz="2600" b="0" dirty="0" smtClean="0">
                  <a:solidFill>
                    <a:schemeClr val="accent1">
                      <a:lumMod val="50000"/>
                    </a:schemeClr>
                  </a:solidFill>
                  <a:latin typeface="Arial" pitchFamily="34" charset="0"/>
                  <a:cs typeface="Arial" pitchFamily="34" charset="0"/>
                </a:rPr>
                <a:t> S, </a:t>
              </a:r>
              <a:r>
                <a:rPr lang="en-US" sz="2600" b="0" dirty="0" err="1" smtClean="0">
                  <a:solidFill>
                    <a:schemeClr val="accent1">
                      <a:lumMod val="50000"/>
                    </a:schemeClr>
                  </a:solidFill>
                  <a:latin typeface="Arial" pitchFamily="34" charset="0"/>
                  <a:cs typeface="Arial" pitchFamily="34" charset="0"/>
                </a:rPr>
                <a:t>Mehrabi</a:t>
              </a:r>
              <a:r>
                <a:rPr lang="en-US" sz="2600" b="0" dirty="0" smtClean="0">
                  <a:solidFill>
                    <a:schemeClr val="accent1">
                      <a:lumMod val="50000"/>
                    </a:schemeClr>
                  </a:solidFill>
                  <a:latin typeface="Arial" pitchFamily="34" charset="0"/>
                  <a:cs typeface="Arial" pitchFamily="34" charset="0"/>
                </a:rPr>
                <a:t> Y, </a:t>
              </a:r>
              <a:r>
                <a:rPr lang="en-US" sz="2600" b="0" dirty="0" err="1" smtClean="0">
                  <a:solidFill>
                    <a:schemeClr val="accent1">
                      <a:lumMod val="50000"/>
                    </a:schemeClr>
                  </a:solidFill>
                  <a:latin typeface="Arial" pitchFamily="34" charset="0"/>
                  <a:cs typeface="Arial" pitchFamily="34" charset="0"/>
                </a:rPr>
                <a:t>Saadat</a:t>
              </a:r>
              <a:r>
                <a:rPr lang="en-US" sz="2600" b="0" dirty="0" smtClean="0">
                  <a:solidFill>
                    <a:schemeClr val="accent1">
                      <a:lumMod val="50000"/>
                    </a:schemeClr>
                  </a:solidFill>
                  <a:latin typeface="Arial" pitchFamily="34" charset="0"/>
                  <a:cs typeface="Arial" pitchFamily="34" charset="0"/>
                </a:rPr>
                <a:t> N, </a:t>
              </a:r>
              <a:r>
                <a:rPr lang="en-US" sz="2600" b="0" dirty="0" err="1" smtClean="0">
                  <a:solidFill>
                    <a:schemeClr val="accent1">
                      <a:lumMod val="50000"/>
                    </a:schemeClr>
                  </a:solidFill>
                  <a:latin typeface="Arial" pitchFamily="34" charset="0"/>
                  <a:cs typeface="Arial" pitchFamily="34" charset="0"/>
                </a:rPr>
                <a:t>Azizi</a:t>
              </a:r>
              <a:r>
                <a:rPr lang="en-US" sz="2600" b="0" dirty="0" smtClean="0">
                  <a:solidFill>
                    <a:schemeClr val="accent1">
                      <a:lumMod val="50000"/>
                    </a:schemeClr>
                  </a:solidFill>
                  <a:latin typeface="Arial" pitchFamily="34" charset="0"/>
                  <a:cs typeface="Arial" pitchFamily="34" charset="0"/>
                </a:rPr>
                <a:t> F (2008) Serum nitric oxide metabolite levels in a general healthy population: relation to sex and age. </a:t>
              </a:r>
              <a:r>
                <a:rPr lang="en-US" sz="2600" b="0" i="1" dirty="0" smtClean="0">
                  <a:solidFill>
                    <a:schemeClr val="accent1">
                      <a:lumMod val="50000"/>
                    </a:schemeClr>
                  </a:solidFill>
                  <a:latin typeface="Arial" pitchFamily="34" charset="0"/>
                  <a:cs typeface="Arial" pitchFamily="34" charset="0"/>
                </a:rPr>
                <a:t>Life </a:t>
              </a:r>
              <a:r>
                <a:rPr lang="en-US" sz="2600" b="0" i="1" dirty="0" err="1" smtClean="0">
                  <a:solidFill>
                    <a:schemeClr val="accent1">
                      <a:lumMod val="50000"/>
                    </a:schemeClr>
                  </a:solidFill>
                  <a:latin typeface="Arial" pitchFamily="34" charset="0"/>
                  <a:cs typeface="Arial" pitchFamily="34" charset="0"/>
                </a:rPr>
                <a:t>Sci</a:t>
              </a:r>
              <a:r>
                <a:rPr lang="en-US" sz="2600" b="0" i="1" dirty="0" smtClean="0">
                  <a:solidFill>
                    <a:schemeClr val="accent1">
                      <a:lumMod val="50000"/>
                    </a:schemeClr>
                  </a:solidFill>
                  <a:latin typeface="Arial" pitchFamily="34" charset="0"/>
                  <a:cs typeface="Arial" pitchFamily="34" charset="0"/>
                </a:rPr>
                <a:t>, 83, 326-31</a:t>
              </a:r>
              <a:r>
                <a:rPr lang="en-US" sz="2600" i="1" dirty="0" smtClean="0"/>
                <a:t>. </a:t>
              </a:r>
              <a:endParaRPr lang="en-US" sz="2600" b="0" dirty="0" smtClean="0">
                <a:solidFill>
                  <a:schemeClr val="accent1">
                    <a:lumMod val="50000"/>
                  </a:schemeClr>
                </a:solidFill>
                <a:latin typeface="Arial" pitchFamily="34" charset="0"/>
                <a:cs typeface="Arial" pitchFamily="34" charset="0"/>
              </a:endParaRPr>
            </a:p>
            <a:p>
              <a:pPr marL="457200" indent="-457200" algn="just">
                <a:buFont typeface="+mj-lt"/>
                <a:buAutoNum type="arabicParenR"/>
              </a:pPr>
              <a:r>
                <a:rPr lang="en-US" sz="2600" b="0" dirty="0" err="1" smtClean="0">
                  <a:solidFill>
                    <a:schemeClr val="accent1">
                      <a:lumMod val="50000"/>
                    </a:schemeClr>
                  </a:solidFill>
                  <a:latin typeface="Arial" pitchFamily="34" charset="0"/>
                  <a:cs typeface="Arial" pitchFamily="34" charset="0"/>
                </a:rPr>
                <a:t>Hingorani</a:t>
              </a:r>
              <a:r>
                <a:rPr lang="en-US" sz="2600" b="0" dirty="0" smtClean="0">
                  <a:solidFill>
                    <a:schemeClr val="accent1">
                      <a:lumMod val="50000"/>
                    </a:schemeClr>
                  </a:solidFill>
                  <a:latin typeface="Arial" pitchFamily="34" charset="0"/>
                  <a:cs typeface="Arial" pitchFamily="34" charset="0"/>
                </a:rPr>
                <a:t> AD, Liang CF, </a:t>
              </a:r>
              <a:r>
                <a:rPr lang="en-US" sz="2600" b="0" dirty="0" err="1" smtClean="0">
                  <a:solidFill>
                    <a:schemeClr val="accent1">
                      <a:lumMod val="50000"/>
                    </a:schemeClr>
                  </a:solidFill>
                  <a:latin typeface="Arial" pitchFamily="34" charset="0"/>
                  <a:cs typeface="Arial" pitchFamily="34" charset="0"/>
                </a:rPr>
                <a:t>Fatibene</a:t>
              </a:r>
              <a:r>
                <a:rPr lang="en-US" sz="2600" b="0" dirty="0" smtClean="0">
                  <a:solidFill>
                    <a:schemeClr val="accent1">
                      <a:lumMod val="50000"/>
                    </a:schemeClr>
                  </a:solidFill>
                  <a:latin typeface="Arial" pitchFamily="34" charset="0"/>
                  <a:cs typeface="Arial" pitchFamily="34" charset="0"/>
                </a:rPr>
                <a:t> J, et al. (1999) A common variant of the endothelial nitric oxide </a:t>
              </a:r>
              <a:r>
                <a:rPr lang="en-US" sz="2600" b="0" dirty="0" err="1" smtClean="0">
                  <a:solidFill>
                    <a:schemeClr val="accent1">
                      <a:lumMod val="50000"/>
                    </a:schemeClr>
                  </a:solidFill>
                  <a:latin typeface="Arial" pitchFamily="34" charset="0"/>
                  <a:cs typeface="Arial" pitchFamily="34" charset="0"/>
                </a:rPr>
                <a:t>synthase</a:t>
              </a:r>
              <a:r>
                <a:rPr lang="en-US" sz="2600" b="0" dirty="0" smtClean="0">
                  <a:solidFill>
                    <a:schemeClr val="accent1">
                      <a:lumMod val="50000"/>
                    </a:schemeClr>
                  </a:solidFill>
                  <a:latin typeface="Arial" pitchFamily="34" charset="0"/>
                  <a:cs typeface="Arial" pitchFamily="34" charset="0"/>
                </a:rPr>
                <a:t> (Glu298--&gt;Asp) is a major risk factor for coronary artery disease in the UK. </a:t>
              </a:r>
              <a:r>
                <a:rPr lang="en-US" sz="2600" b="0" i="1" dirty="0" smtClean="0">
                  <a:solidFill>
                    <a:schemeClr val="accent1">
                      <a:lumMod val="50000"/>
                    </a:schemeClr>
                  </a:solidFill>
                  <a:latin typeface="Arial" pitchFamily="34" charset="0"/>
                  <a:cs typeface="Arial" pitchFamily="34" charset="0"/>
                </a:rPr>
                <a:t>Circulation, 100, 1515-20</a:t>
              </a:r>
              <a:r>
                <a:rPr lang="en-US" sz="2600" b="0" dirty="0" smtClean="0">
                  <a:solidFill>
                    <a:schemeClr val="accent1">
                      <a:lumMod val="50000"/>
                    </a:schemeClr>
                  </a:solidFill>
                  <a:latin typeface="Arial" pitchFamily="34" charset="0"/>
                  <a:cs typeface="Arial" pitchFamily="34" charset="0"/>
                </a:rPr>
                <a:t>. </a:t>
              </a:r>
            </a:p>
            <a:p>
              <a:pPr marL="457200" indent="-457200" algn="just">
                <a:buFont typeface="+mj-lt"/>
                <a:buAutoNum type="arabicParenR"/>
              </a:pPr>
              <a:r>
                <a:rPr lang="en-US" sz="2600" b="0" dirty="0" smtClean="0">
                  <a:solidFill>
                    <a:schemeClr val="accent1">
                      <a:lumMod val="50000"/>
                    </a:schemeClr>
                  </a:solidFill>
                  <a:latin typeface="Arial" pitchFamily="34" charset="0"/>
                  <a:cs typeface="Arial" pitchFamily="34" charset="0"/>
                </a:rPr>
                <a:t>El-</a:t>
              </a:r>
              <a:r>
                <a:rPr lang="en-US" sz="2600" b="0" dirty="0" err="1" smtClean="0">
                  <a:solidFill>
                    <a:schemeClr val="accent1">
                      <a:lumMod val="50000"/>
                    </a:schemeClr>
                  </a:solidFill>
                  <a:latin typeface="Arial" pitchFamily="34" charset="0"/>
                  <a:cs typeface="Arial" pitchFamily="34" charset="0"/>
                </a:rPr>
                <a:t>Kilany</a:t>
              </a:r>
              <a:r>
                <a:rPr lang="en-US" sz="2600" b="0" dirty="0" smtClean="0">
                  <a:solidFill>
                    <a:schemeClr val="accent1">
                      <a:lumMod val="50000"/>
                    </a:schemeClr>
                  </a:solidFill>
                  <a:latin typeface="Arial" pitchFamily="34" charset="0"/>
                  <a:cs typeface="Arial" pitchFamily="34" charset="0"/>
                </a:rPr>
                <a:t> GEN, </a:t>
              </a:r>
              <a:r>
                <a:rPr lang="en-US" sz="2600" b="0" dirty="0" err="1" smtClean="0">
                  <a:solidFill>
                    <a:schemeClr val="accent1">
                      <a:lumMod val="50000"/>
                    </a:schemeClr>
                  </a:solidFill>
                  <a:latin typeface="Arial" pitchFamily="34" charset="0"/>
                  <a:cs typeface="Arial" pitchFamily="34" charset="0"/>
                </a:rPr>
                <a:t>Nayel</a:t>
              </a:r>
              <a:r>
                <a:rPr lang="en-US" sz="2600" b="0" dirty="0" smtClean="0">
                  <a:solidFill>
                    <a:schemeClr val="accent1">
                      <a:lumMod val="50000"/>
                    </a:schemeClr>
                  </a:solidFill>
                  <a:latin typeface="Arial" pitchFamily="34" charset="0"/>
                  <a:cs typeface="Arial" pitchFamily="34" charset="0"/>
                </a:rPr>
                <a:t> E, </a:t>
              </a:r>
              <a:r>
                <a:rPr lang="en-US" sz="2600" b="0" dirty="0" err="1" smtClean="0">
                  <a:solidFill>
                    <a:schemeClr val="accent1">
                      <a:lumMod val="50000"/>
                    </a:schemeClr>
                  </a:solidFill>
                  <a:latin typeface="Arial" pitchFamily="34" charset="0"/>
                  <a:cs typeface="Arial" pitchFamily="34" charset="0"/>
                </a:rPr>
                <a:t>Hazzaa</a:t>
              </a:r>
              <a:r>
                <a:rPr lang="en-US" sz="2600" b="0" dirty="0" smtClean="0">
                  <a:solidFill>
                    <a:schemeClr val="accent1">
                      <a:lumMod val="50000"/>
                    </a:schemeClr>
                  </a:solidFill>
                  <a:latin typeface="Arial" pitchFamily="34" charset="0"/>
                  <a:cs typeface="Arial" pitchFamily="34" charset="0"/>
                </a:rPr>
                <a:t> S (2004) Nitric oxide </a:t>
              </a:r>
              <a:r>
                <a:rPr lang="en-US" sz="2600" b="0" dirty="0" err="1" smtClean="0">
                  <a:solidFill>
                    <a:schemeClr val="accent1">
                      <a:lumMod val="50000"/>
                    </a:schemeClr>
                  </a:solidFill>
                  <a:latin typeface="Arial" pitchFamily="34" charset="0"/>
                  <a:cs typeface="Arial" pitchFamily="34" charset="0"/>
                </a:rPr>
                <a:t>synthase</a:t>
              </a:r>
              <a:r>
                <a:rPr lang="en-US" sz="2600" b="0" dirty="0" smtClean="0">
                  <a:solidFill>
                    <a:schemeClr val="accent1">
                      <a:lumMod val="50000"/>
                    </a:schemeClr>
                  </a:solidFill>
                  <a:latin typeface="Arial" pitchFamily="34" charset="0"/>
                  <a:cs typeface="Arial" pitchFamily="34" charset="0"/>
                </a:rPr>
                <a:t> gene G298 allele. Is it a marker for </a:t>
              </a:r>
              <a:r>
                <a:rPr lang="en-US" sz="2600" b="0" dirty="0" err="1" smtClean="0">
                  <a:solidFill>
                    <a:schemeClr val="accent1">
                      <a:lumMod val="50000"/>
                    </a:schemeClr>
                  </a:solidFill>
                  <a:latin typeface="Arial" pitchFamily="34" charset="0"/>
                  <a:cs typeface="Arial" pitchFamily="34" charset="0"/>
                </a:rPr>
                <a:t>microvascular</a:t>
              </a:r>
              <a:r>
                <a:rPr lang="en-US" sz="2600" b="0" dirty="0" smtClean="0">
                  <a:solidFill>
                    <a:schemeClr val="accent1">
                      <a:lumMod val="50000"/>
                    </a:schemeClr>
                  </a:solidFill>
                  <a:latin typeface="Arial" pitchFamily="34" charset="0"/>
                  <a:cs typeface="Arial" pitchFamily="34" charset="0"/>
                </a:rPr>
                <a:t> angina in hypertensive patients? </a:t>
              </a:r>
              <a:r>
                <a:rPr lang="en-US" sz="2600" b="0" i="1" dirty="0" smtClean="0">
                  <a:solidFill>
                    <a:schemeClr val="accent1">
                      <a:lumMod val="50000"/>
                    </a:schemeClr>
                  </a:solidFill>
                  <a:latin typeface="Arial" pitchFamily="34" charset="0"/>
                  <a:cs typeface="Arial" pitchFamily="34" charset="0"/>
                </a:rPr>
                <a:t>Cardiovascular Radiation Medicine, 5, 113–118. </a:t>
              </a:r>
              <a:endParaRPr lang="en-US" sz="2600" b="0" dirty="0" smtClean="0">
                <a:solidFill>
                  <a:schemeClr val="accent1">
                    <a:lumMod val="50000"/>
                  </a:schemeClr>
                </a:solidFill>
                <a:latin typeface="Arial" pitchFamily="34" charset="0"/>
                <a:cs typeface="Arial" pitchFamily="34" charset="0"/>
              </a:endParaRPr>
            </a:p>
            <a:p>
              <a:pPr marL="457200" indent="-457200" algn="just">
                <a:buFont typeface="+mj-lt"/>
                <a:buAutoNum type="arabicParenR"/>
              </a:pPr>
              <a:r>
                <a:rPr lang="en-US" sz="2600" b="0" dirty="0" err="1" smtClean="0">
                  <a:solidFill>
                    <a:schemeClr val="accent1">
                      <a:lumMod val="50000"/>
                    </a:schemeClr>
                  </a:solidFill>
                  <a:latin typeface="Arial" pitchFamily="34" charset="0"/>
                  <a:cs typeface="Arial" pitchFamily="34" charset="0"/>
                </a:rPr>
                <a:t>Monti</a:t>
              </a:r>
              <a:r>
                <a:rPr lang="en-US" sz="2600" b="0" dirty="0" smtClean="0">
                  <a:solidFill>
                    <a:schemeClr val="accent1">
                      <a:lumMod val="50000"/>
                    </a:schemeClr>
                  </a:solidFill>
                  <a:latin typeface="Arial" pitchFamily="34" charset="0"/>
                  <a:cs typeface="Arial" pitchFamily="34" charset="0"/>
                </a:rPr>
                <a:t> LD, </a:t>
              </a:r>
              <a:r>
                <a:rPr lang="en-US" sz="2600" b="0" dirty="0" err="1" smtClean="0">
                  <a:solidFill>
                    <a:schemeClr val="accent1">
                      <a:lumMod val="50000"/>
                    </a:schemeClr>
                  </a:solidFill>
                  <a:latin typeface="Arial" pitchFamily="34" charset="0"/>
                  <a:cs typeface="Arial" pitchFamily="34" charset="0"/>
                </a:rPr>
                <a:t>Barlassina</a:t>
              </a:r>
              <a:r>
                <a:rPr lang="en-US" sz="2600" b="0" dirty="0" smtClean="0">
                  <a:solidFill>
                    <a:schemeClr val="accent1">
                      <a:lumMod val="50000"/>
                    </a:schemeClr>
                  </a:solidFill>
                  <a:latin typeface="Arial" pitchFamily="34" charset="0"/>
                  <a:cs typeface="Arial" pitchFamily="34" charset="0"/>
                </a:rPr>
                <a:t> C, </a:t>
              </a:r>
              <a:r>
                <a:rPr lang="en-US" sz="2600" b="0" dirty="0" err="1" smtClean="0">
                  <a:solidFill>
                    <a:schemeClr val="accent1">
                      <a:lumMod val="50000"/>
                    </a:schemeClr>
                  </a:solidFill>
                  <a:latin typeface="Arial" pitchFamily="34" charset="0"/>
                  <a:cs typeface="Arial" pitchFamily="34" charset="0"/>
                </a:rPr>
                <a:t>Citterio</a:t>
              </a:r>
              <a:r>
                <a:rPr lang="en-US" sz="2600" b="0" dirty="0" smtClean="0">
                  <a:solidFill>
                    <a:schemeClr val="accent1">
                      <a:lumMod val="50000"/>
                    </a:schemeClr>
                  </a:solidFill>
                  <a:latin typeface="Arial" pitchFamily="34" charset="0"/>
                  <a:cs typeface="Arial" pitchFamily="34" charset="0"/>
                </a:rPr>
                <a:t> L, et al. (2003) Endothelial nitric oxide </a:t>
              </a:r>
              <a:r>
                <a:rPr lang="en-US" sz="2600" b="0" dirty="0" err="1" smtClean="0">
                  <a:solidFill>
                    <a:schemeClr val="accent1">
                      <a:lumMod val="50000"/>
                    </a:schemeClr>
                  </a:solidFill>
                  <a:latin typeface="Arial" pitchFamily="34" charset="0"/>
                  <a:cs typeface="Arial" pitchFamily="34" charset="0"/>
                </a:rPr>
                <a:t>synthase</a:t>
              </a:r>
              <a:r>
                <a:rPr lang="en-US" sz="2600" b="0" dirty="0" smtClean="0">
                  <a:solidFill>
                    <a:schemeClr val="accent1">
                      <a:lumMod val="50000"/>
                    </a:schemeClr>
                  </a:solidFill>
                  <a:latin typeface="Arial" pitchFamily="34" charset="0"/>
                  <a:cs typeface="Arial" pitchFamily="34" charset="0"/>
                </a:rPr>
                <a:t> polymorphisms are associated with type 2 diabetes and the insulin resistance syndrome. </a:t>
              </a:r>
              <a:r>
                <a:rPr lang="en-US" sz="2600" b="0" i="1" dirty="0" smtClean="0">
                  <a:solidFill>
                    <a:schemeClr val="accent1">
                      <a:lumMod val="50000"/>
                    </a:schemeClr>
                  </a:solidFill>
                  <a:latin typeface="Arial" pitchFamily="34" charset="0"/>
                  <a:cs typeface="Arial" pitchFamily="34" charset="0"/>
                </a:rPr>
                <a:t>Diabetes, 52, 1270-5. </a:t>
              </a:r>
              <a:endParaRPr lang="en-US" sz="2600" b="0" dirty="0" smtClean="0">
                <a:solidFill>
                  <a:schemeClr val="accent1">
                    <a:lumMod val="50000"/>
                  </a:schemeClr>
                </a:solidFill>
              </a:endParaRPr>
            </a:p>
            <a:p>
              <a:pPr marL="457200" indent="-457200" algn="just">
                <a:buFont typeface="+mj-lt"/>
                <a:buAutoNum type="arabicParenR"/>
              </a:pPr>
              <a:r>
                <a:rPr lang="en-US" sz="2600" b="0" dirty="0" err="1" smtClean="0">
                  <a:solidFill>
                    <a:schemeClr val="accent1">
                      <a:lumMod val="50000"/>
                    </a:schemeClr>
                  </a:solidFill>
                  <a:latin typeface="Arial" pitchFamily="34" charset="0"/>
                  <a:cs typeface="Arial" pitchFamily="34" charset="0"/>
                </a:rPr>
                <a:t>Akomolafe</a:t>
              </a:r>
              <a:r>
                <a:rPr lang="en-US" sz="2600" b="0" dirty="0" smtClean="0">
                  <a:solidFill>
                    <a:schemeClr val="accent1">
                      <a:lumMod val="50000"/>
                    </a:schemeClr>
                  </a:solidFill>
                  <a:latin typeface="Arial" pitchFamily="34" charset="0"/>
                  <a:cs typeface="Arial" pitchFamily="34" charset="0"/>
                </a:rPr>
                <a:t> A, </a:t>
              </a:r>
              <a:r>
                <a:rPr lang="en-US" sz="2600" b="0" dirty="0" err="1" smtClean="0">
                  <a:solidFill>
                    <a:schemeClr val="accent1">
                      <a:lumMod val="50000"/>
                    </a:schemeClr>
                  </a:solidFill>
                  <a:latin typeface="Arial" pitchFamily="34" charset="0"/>
                  <a:cs typeface="Arial" pitchFamily="34" charset="0"/>
                </a:rPr>
                <a:t>Lunetta</a:t>
              </a:r>
              <a:r>
                <a:rPr lang="en-US" sz="2600" b="0" dirty="0" smtClean="0">
                  <a:solidFill>
                    <a:schemeClr val="accent1">
                      <a:lumMod val="50000"/>
                    </a:schemeClr>
                  </a:solidFill>
                  <a:latin typeface="Arial" pitchFamily="34" charset="0"/>
                  <a:cs typeface="Arial" pitchFamily="34" charset="0"/>
                </a:rPr>
                <a:t> KL, </a:t>
              </a:r>
              <a:r>
                <a:rPr lang="en-US" sz="2600" b="0" dirty="0" err="1" smtClean="0">
                  <a:solidFill>
                    <a:schemeClr val="accent1">
                      <a:lumMod val="50000"/>
                    </a:schemeClr>
                  </a:solidFill>
                  <a:latin typeface="Arial" pitchFamily="34" charset="0"/>
                  <a:cs typeface="Arial" pitchFamily="34" charset="0"/>
                </a:rPr>
                <a:t>Erlich</a:t>
              </a:r>
              <a:r>
                <a:rPr lang="en-US" sz="2600" b="0" dirty="0" smtClean="0">
                  <a:solidFill>
                    <a:schemeClr val="accent1">
                      <a:lumMod val="50000"/>
                    </a:schemeClr>
                  </a:solidFill>
                  <a:latin typeface="Arial" pitchFamily="34" charset="0"/>
                  <a:cs typeface="Arial" pitchFamily="34" charset="0"/>
                </a:rPr>
                <a:t> PM, et al. (2006) Genetic association between endothelial nitric oxide </a:t>
              </a:r>
              <a:r>
                <a:rPr lang="en-US" sz="2600" b="0" dirty="0" err="1" smtClean="0">
                  <a:solidFill>
                    <a:schemeClr val="accent1">
                      <a:lumMod val="50000"/>
                    </a:schemeClr>
                  </a:solidFill>
                  <a:latin typeface="Arial" pitchFamily="34" charset="0"/>
                  <a:cs typeface="Arial" pitchFamily="34" charset="0"/>
                </a:rPr>
                <a:t>synthase</a:t>
              </a:r>
              <a:r>
                <a:rPr lang="en-US" sz="2600" b="0" dirty="0" smtClean="0">
                  <a:solidFill>
                    <a:schemeClr val="accent1">
                      <a:lumMod val="50000"/>
                    </a:schemeClr>
                  </a:solidFill>
                  <a:latin typeface="Arial" pitchFamily="34" charset="0"/>
                  <a:cs typeface="Arial" pitchFamily="34" charset="0"/>
                </a:rPr>
                <a:t> and Alzheimer disease. </a:t>
              </a:r>
              <a:r>
                <a:rPr lang="en-US" sz="2600" b="0" i="1" dirty="0" err="1" smtClean="0">
                  <a:solidFill>
                    <a:schemeClr val="accent1">
                      <a:lumMod val="50000"/>
                    </a:schemeClr>
                  </a:solidFill>
                  <a:latin typeface="Arial" pitchFamily="34" charset="0"/>
                  <a:cs typeface="Arial" pitchFamily="34" charset="0"/>
                </a:rPr>
                <a:t>Clin</a:t>
              </a:r>
              <a:r>
                <a:rPr lang="en-US" sz="2600" b="0" i="1" dirty="0" smtClean="0">
                  <a:solidFill>
                    <a:schemeClr val="accent1">
                      <a:lumMod val="50000"/>
                    </a:schemeClr>
                  </a:solidFill>
                  <a:latin typeface="Arial" pitchFamily="34" charset="0"/>
                  <a:cs typeface="Arial" pitchFamily="34" charset="0"/>
                </a:rPr>
                <a:t> Genet, 70, 49-56. </a:t>
              </a:r>
              <a:endParaRPr lang="en-US" sz="2600" b="0" dirty="0" smtClean="0">
                <a:solidFill>
                  <a:schemeClr val="accent1">
                    <a:lumMod val="50000"/>
                  </a:schemeClr>
                </a:solidFill>
                <a:latin typeface="Arial" pitchFamily="34" charset="0"/>
                <a:cs typeface="Arial" pitchFamily="34" charset="0"/>
              </a:endParaRPr>
            </a:p>
            <a:p>
              <a:pPr marL="457200" indent="-457200" algn="just">
                <a:buFont typeface="+mj-lt"/>
                <a:buAutoNum type="arabicParenR"/>
              </a:pPr>
              <a:r>
                <a:rPr lang="en-US" sz="2600" b="0" dirty="0" err="1" smtClean="0">
                  <a:solidFill>
                    <a:schemeClr val="accent1">
                      <a:lumMod val="50000"/>
                    </a:schemeClr>
                  </a:solidFill>
                  <a:latin typeface="Arial" pitchFamily="34" charset="0"/>
                  <a:cs typeface="Arial" pitchFamily="34" charset="0"/>
                </a:rPr>
                <a:t>Walch</a:t>
              </a:r>
              <a:r>
                <a:rPr lang="en-US" sz="2600" b="0" dirty="0" smtClean="0">
                  <a:solidFill>
                    <a:schemeClr val="accent1">
                      <a:lumMod val="50000"/>
                    </a:schemeClr>
                  </a:solidFill>
                  <a:latin typeface="Arial" pitchFamily="34" charset="0"/>
                  <a:cs typeface="Arial" pitchFamily="34" charset="0"/>
                </a:rPr>
                <a:t> K, </a:t>
              </a:r>
              <a:r>
                <a:rPr lang="en-US" sz="2600" b="0" dirty="0" err="1" smtClean="0">
                  <a:solidFill>
                    <a:schemeClr val="accent1">
                      <a:lumMod val="50000"/>
                    </a:schemeClr>
                  </a:solidFill>
                  <a:latin typeface="Arial" pitchFamily="34" charset="0"/>
                  <a:cs typeface="Arial" pitchFamily="34" charset="0"/>
                </a:rPr>
                <a:t>Kolbus</a:t>
              </a:r>
              <a:r>
                <a:rPr lang="en-US" sz="2600" b="0" dirty="0" smtClean="0">
                  <a:solidFill>
                    <a:schemeClr val="accent1">
                      <a:lumMod val="50000"/>
                    </a:schemeClr>
                  </a:solidFill>
                  <a:latin typeface="Arial" pitchFamily="34" charset="0"/>
                  <a:cs typeface="Arial" pitchFamily="34" charset="0"/>
                </a:rPr>
                <a:t> A, </a:t>
              </a:r>
              <a:r>
                <a:rPr lang="en-US" sz="2600" b="0" dirty="0" err="1" smtClean="0">
                  <a:solidFill>
                    <a:schemeClr val="accent1">
                      <a:lumMod val="50000"/>
                    </a:schemeClr>
                  </a:solidFill>
                  <a:latin typeface="Arial" pitchFamily="34" charset="0"/>
                  <a:cs typeface="Arial" pitchFamily="34" charset="0"/>
                </a:rPr>
                <a:t>Hefler-Frischmuth</a:t>
              </a:r>
              <a:r>
                <a:rPr lang="en-US" sz="2600" b="0" dirty="0" smtClean="0">
                  <a:solidFill>
                    <a:schemeClr val="accent1">
                      <a:lumMod val="50000"/>
                    </a:schemeClr>
                  </a:solidFill>
                  <a:latin typeface="Arial" pitchFamily="34" charset="0"/>
                  <a:cs typeface="Arial" pitchFamily="34" charset="0"/>
                </a:rPr>
                <a:t> K (2008) Polymorphisms of the endothelial nitric oxide </a:t>
              </a:r>
              <a:r>
                <a:rPr lang="en-US" sz="2600" b="0" dirty="0" err="1" smtClean="0">
                  <a:solidFill>
                    <a:schemeClr val="accent1">
                      <a:lumMod val="50000"/>
                    </a:schemeClr>
                  </a:solidFill>
                  <a:latin typeface="Arial" pitchFamily="34" charset="0"/>
                  <a:cs typeface="Arial" pitchFamily="34" charset="0"/>
                </a:rPr>
                <a:t>synthase</a:t>
              </a:r>
              <a:r>
                <a:rPr lang="en-US" sz="2600" b="0" dirty="0" smtClean="0">
                  <a:solidFill>
                    <a:schemeClr val="accent1">
                      <a:lumMod val="50000"/>
                    </a:schemeClr>
                  </a:solidFill>
                  <a:latin typeface="Arial" pitchFamily="34" charset="0"/>
                  <a:cs typeface="Arial" pitchFamily="34" charset="0"/>
                </a:rPr>
                <a:t> gene in premenopausal women with polycystic ovary syndrome. </a:t>
              </a:r>
              <a:r>
                <a:rPr lang="en-US" sz="2600" b="0" i="1" dirty="0" err="1" smtClean="0">
                  <a:solidFill>
                    <a:schemeClr val="accent1">
                      <a:lumMod val="50000"/>
                    </a:schemeClr>
                  </a:solidFill>
                  <a:latin typeface="Arial" pitchFamily="34" charset="0"/>
                  <a:cs typeface="Arial" pitchFamily="34" charset="0"/>
                </a:rPr>
                <a:t>Maturitas</a:t>
              </a:r>
              <a:r>
                <a:rPr lang="en-US" sz="2600" b="0" i="1" dirty="0" smtClean="0">
                  <a:solidFill>
                    <a:schemeClr val="accent1">
                      <a:lumMod val="50000"/>
                    </a:schemeClr>
                  </a:solidFill>
                  <a:latin typeface="Arial" pitchFamily="34" charset="0"/>
                  <a:cs typeface="Arial" pitchFamily="34" charset="0"/>
                </a:rPr>
                <a:t>, 61, 256-9. </a:t>
              </a:r>
              <a:endParaRPr lang="en-US" sz="2600" dirty="0" smtClean="0"/>
            </a:p>
            <a:p>
              <a:pPr marL="457200" indent="-457200" algn="just">
                <a:buFont typeface="+mj-lt"/>
                <a:buAutoNum type="arabicParenR"/>
              </a:pPr>
              <a:r>
                <a:rPr lang="en-US" sz="2600" b="0" dirty="0" smtClean="0">
                  <a:solidFill>
                    <a:schemeClr val="accent1">
                      <a:lumMod val="50000"/>
                    </a:schemeClr>
                  </a:solidFill>
                  <a:latin typeface="Arial" pitchFamily="34" charset="0"/>
                  <a:cs typeface="Arial" pitchFamily="34" charset="0"/>
                </a:rPr>
                <a:t>Kato N, Sugiyama T, Morita H, et al. (1999) Lack of evidence for association between the endothelial nitric oxide </a:t>
              </a:r>
              <a:r>
                <a:rPr lang="en-US" sz="2600" b="0" dirty="0" err="1" smtClean="0">
                  <a:solidFill>
                    <a:schemeClr val="accent1">
                      <a:lumMod val="50000"/>
                    </a:schemeClr>
                  </a:solidFill>
                  <a:latin typeface="Arial" pitchFamily="34" charset="0"/>
                  <a:cs typeface="Arial" pitchFamily="34" charset="0"/>
                </a:rPr>
                <a:t>synthase</a:t>
              </a:r>
              <a:r>
                <a:rPr lang="en-US" sz="2600" b="0" dirty="0" smtClean="0">
                  <a:solidFill>
                    <a:schemeClr val="accent1">
                      <a:lumMod val="50000"/>
                    </a:schemeClr>
                  </a:solidFill>
                  <a:latin typeface="Arial" pitchFamily="34" charset="0"/>
                  <a:cs typeface="Arial" pitchFamily="34" charset="0"/>
                </a:rPr>
                <a:t> gene and hypertension. </a:t>
              </a:r>
              <a:r>
                <a:rPr lang="en-US" sz="2600" b="0" i="1" dirty="0" smtClean="0">
                  <a:solidFill>
                    <a:schemeClr val="accent1">
                      <a:lumMod val="50000"/>
                    </a:schemeClr>
                  </a:solidFill>
                  <a:latin typeface="Arial" pitchFamily="34" charset="0"/>
                  <a:cs typeface="Arial" pitchFamily="34" charset="0"/>
                </a:rPr>
                <a:t>Hypertension, 33, 933-6. </a:t>
              </a:r>
              <a:endParaRPr lang="en-US" sz="2600" dirty="0" smtClean="0"/>
            </a:p>
            <a:p>
              <a:pPr marL="457200" indent="-457200" algn="just">
                <a:buFont typeface="+mj-lt"/>
                <a:buAutoNum type="arabicParenR"/>
              </a:pPr>
              <a:r>
                <a:rPr lang="en-US" sz="2600" b="0" dirty="0" smtClean="0">
                  <a:solidFill>
                    <a:schemeClr val="accent1">
                      <a:lumMod val="50000"/>
                    </a:schemeClr>
                  </a:solidFill>
                  <a:latin typeface="Arial" pitchFamily="34" charset="0"/>
                  <a:cs typeface="Arial" pitchFamily="34" charset="0"/>
                </a:rPr>
                <a:t>Moon J, Yoon S, Kim E, Shin C, Jo SA, Jo I (2002) Lack of evidence for contribution of Glu298Asp (G894T) polymorphism of endothelial nitric oxide </a:t>
              </a:r>
              <a:r>
                <a:rPr lang="en-US" sz="2600" b="0" dirty="0" err="1" smtClean="0">
                  <a:solidFill>
                    <a:schemeClr val="accent1">
                      <a:lumMod val="50000"/>
                    </a:schemeClr>
                  </a:solidFill>
                  <a:latin typeface="Arial" pitchFamily="34" charset="0"/>
                  <a:cs typeface="Arial" pitchFamily="34" charset="0"/>
                </a:rPr>
                <a:t>synthase</a:t>
              </a:r>
              <a:r>
                <a:rPr lang="en-US" sz="2600" b="0" dirty="0" smtClean="0">
                  <a:solidFill>
                    <a:schemeClr val="accent1">
                      <a:lumMod val="50000"/>
                    </a:schemeClr>
                  </a:solidFill>
                  <a:latin typeface="Arial" pitchFamily="34" charset="0"/>
                  <a:cs typeface="Arial" pitchFamily="34" charset="0"/>
                </a:rPr>
                <a:t> gene to plasma nitric oxide levels. </a:t>
              </a:r>
              <a:r>
                <a:rPr lang="en-US" sz="2600" b="0" i="1" dirty="0" err="1" smtClean="0">
                  <a:solidFill>
                    <a:schemeClr val="accent1">
                      <a:lumMod val="50000"/>
                    </a:schemeClr>
                  </a:solidFill>
                  <a:latin typeface="Arial" pitchFamily="34" charset="0"/>
                  <a:cs typeface="Arial" pitchFamily="34" charset="0"/>
                </a:rPr>
                <a:t>Thromb</a:t>
              </a:r>
              <a:r>
                <a:rPr lang="en-US" sz="2600" b="0" i="1" dirty="0" smtClean="0">
                  <a:solidFill>
                    <a:schemeClr val="accent1">
                      <a:lumMod val="50000"/>
                    </a:schemeClr>
                  </a:solidFill>
                  <a:latin typeface="Arial" pitchFamily="34" charset="0"/>
                  <a:cs typeface="Arial" pitchFamily="34" charset="0"/>
                </a:rPr>
                <a:t> Res, 107, 129-34. </a:t>
              </a:r>
              <a:endParaRPr lang="en-US" sz="2600" b="0" dirty="0" smtClean="0">
                <a:solidFill>
                  <a:schemeClr val="accent1">
                    <a:lumMod val="50000"/>
                  </a:schemeClr>
                </a:solidFill>
                <a:latin typeface="Arial" pitchFamily="34" charset="0"/>
                <a:cs typeface="Arial" pitchFamily="34" charset="0"/>
              </a:endParaRPr>
            </a:p>
            <a:p>
              <a:pPr marL="457200" indent="-457200" algn="just">
                <a:buFont typeface="+mj-lt"/>
                <a:buAutoNum type="arabicParenR"/>
              </a:pPr>
              <a:r>
                <a:rPr lang="en-US" sz="2600" b="0" dirty="0" err="1" smtClean="0">
                  <a:solidFill>
                    <a:schemeClr val="accent1">
                      <a:lumMod val="50000"/>
                    </a:schemeClr>
                  </a:solidFill>
                  <a:latin typeface="Arial" pitchFamily="34" charset="0"/>
                  <a:cs typeface="Arial" pitchFamily="34" charset="0"/>
                </a:rPr>
                <a:t>Nishevitha</a:t>
              </a:r>
              <a:r>
                <a:rPr lang="en-US" sz="2600" b="0" dirty="0" smtClean="0">
                  <a:solidFill>
                    <a:schemeClr val="accent1">
                      <a:lumMod val="50000"/>
                    </a:schemeClr>
                  </a:solidFill>
                  <a:latin typeface="Arial" pitchFamily="34" charset="0"/>
                  <a:cs typeface="Arial" pitchFamily="34" charset="0"/>
                </a:rPr>
                <a:t> NS, Angeline T, </a:t>
              </a:r>
              <a:r>
                <a:rPr lang="en-US" sz="2600" b="0" dirty="0" err="1" smtClean="0">
                  <a:solidFill>
                    <a:schemeClr val="accent1">
                      <a:lumMod val="50000"/>
                    </a:schemeClr>
                  </a:solidFill>
                  <a:latin typeface="Arial" pitchFamily="34" charset="0"/>
                  <a:cs typeface="Arial" pitchFamily="34" charset="0"/>
                </a:rPr>
                <a:t>Jeyaraj</a:t>
              </a:r>
              <a:r>
                <a:rPr lang="en-US" sz="2600" b="0" dirty="0" smtClean="0">
                  <a:solidFill>
                    <a:schemeClr val="accent1">
                      <a:lumMod val="50000"/>
                    </a:schemeClr>
                  </a:solidFill>
                  <a:latin typeface="Arial" pitchFamily="34" charset="0"/>
                  <a:cs typeface="Arial" pitchFamily="34" charset="0"/>
                </a:rPr>
                <a:t> N (2009) Endothelial nitric oxide </a:t>
              </a:r>
              <a:r>
                <a:rPr lang="en-US" sz="2600" b="0" dirty="0" err="1" smtClean="0">
                  <a:solidFill>
                    <a:schemeClr val="accent1">
                      <a:lumMod val="50000"/>
                    </a:schemeClr>
                  </a:solidFill>
                  <a:latin typeface="Arial" pitchFamily="34" charset="0"/>
                  <a:cs typeface="Arial" pitchFamily="34" charset="0"/>
                </a:rPr>
                <a:t>synthase</a:t>
              </a:r>
              <a:r>
                <a:rPr lang="en-US" sz="2600" b="0" dirty="0" smtClean="0">
                  <a:solidFill>
                    <a:schemeClr val="accent1">
                      <a:lumMod val="50000"/>
                    </a:schemeClr>
                  </a:solidFill>
                  <a:latin typeface="Arial" pitchFamily="34" charset="0"/>
                  <a:cs typeface="Arial" pitchFamily="34" charset="0"/>
                </a:rPr>
                <a:t> (</a:t>
              </a:r>
              <a:r>
                <a:rPr lang="en-US" sz="2600" b="0" dirty="0" err="1" smtClean="0">
                  <a:solidFill>
                    <a:schemeClr val="accent1">
                      <a:lumMod val="50000"/>
                    </a:schemeClr>
                  </a:solidFill>
                  <a:latin typeface="Arial" pitchFamily="34" charset="0"/>
                  <a:cs typeface="Arial" pitchFamily="34" charset="0"/>
                </a:rPr>
                <a:t>eNOS</a:t>
              </a:r>
              <a:r>
                <a:rPr lang="en-US" sz="2600" b="0" dirty="0" smtClean="0">
                  <a:solidFill>
                    <a:schemeClr val="accent1">
                      <a:lumMod val="50000"/>
                    </a:schemeClr>
                  </a:solidFill>
                  <a:latin typeface="Arial" pitchFamily="34" charset="0"/>
                  <a:cs typeface="Arial" pitchFamily="34" charset="0"/>
                </a:rPr>
                <a:t>) Glu298--&gt;Asp polymorphism (G894T) among south Indians. </a:t>
              </a:r>
              <a:r>
                <a:rPr lang="en-US" sz="2600" b="0" i="1" dirty="0" smtClean="0">
                  <a:solidFill>
                    <a:schemeClr val="accent1">
                      <a:lumMod val="50000"/>
                    </a:schemeClr>
                  </a:solidFill>
                  <a:latin typeface="Arial" pitchFamily="34" charset="0"/>
                  <a:cs typeface="Arial" pitchFamily="34" charset="0"/>
                </a:rPr>
                <a:t>Indian J Med Res, 129, 68-71.</a:t>
              </a:r>
              <a:endParaRPr lang="en-US" sz="2600" b="0" dirty="0" smtClean="0">
                <a:solidFill>
                  <a:schemeClr val="accent1">
                    <a:lumMod val="50000"/>
                  </a:schemeClr>
                </a:solidFill>
                <a:latin typeface="Arial" pitchFamily="34" charset="0"/>
                <a:cs typeface="Arial" pitchFamily="34" charset="0"/>
              </a:endParaRPr>
            </a:p>
            <a:p>
              <a:pPr marL="457200" indent="-457200" algn="just">
                <a:buFont typeface="+mj-lt"/>
                <a:buAutoNum type="arabicParenR"/>
              </a:pPr>
              <a:r>
                <a:rPr lang="en-US" sz="2600" b="0" dirty="0" err="1" smtClean="0">
                  <a:solidFill>
                    <a:schemeClr val="accent1">
                      <a:lumMod val="50000"/>
                    </a:schemeClr>
                  </a:solidFill>
                  <a:latin typeface="Arial" pitchFamily="34" charset="0"/>
                  <a:cs typeface="Arial" pitchFamily="34" charset="0"/>
                </a:rPr>
                <a:t>Hillermann</a:t>
              </a:r>
              <a:r>
                <a:rPr lang="en-US" sz="2600" b="0" dirty="0" smtClean="0">
                  <a:solidFill>
                    <a:schemeClr val="accent1">
                      <a:lumMod val="50000"/>
                    </a:schemeClr>
                  </a:solidFill>
                  <a:latin typeface="Arial" pitchFamily="34" charset="0"/>
                  <a:cs typeface="Arial" pitchFamily="34" charset="0"/>
                </a:rPr>
                <a:t> R, </a:t>
              </a:r>
              <a:r>
                <a:rPr lang="en-US" sz="2600" b="0" dirty="0" err="1" smtClean="0">
                  <a:solidFill>
                    <a:schemeClr val="accent1">
                      <a:lumMod val="50000"/>
                    </a:schemeClr>
                  </a:solidFill>
                  <a:latin typeface="Arial" pitchFamily="34" charset="0"/>
                  <a:cs typeface="Arial" pitchFamily="34" charset="0"/>
                </a:rPr>
                <a:t>Carelse</a:t>
              </a:r>
              <a:r>
                <a:rPr lang="en-US" sz="2600" b="0" dirty="0" smtClean="0">
                  <a:solidFill>
                    <a:schemeClr val="accent1">
                      <a:lumMod val="50000"/>
                    </a:schemeClr>
                  </a:solidFill>
                  <a:latin typeface="Arial" pitchFamily="34" charset="0"/>
                  <a:cs typeface="Arial" pitchFamily="34" charset="0"/>
                </a:rPr>
                <a:t> K, </a:t>
              </a:r>
              <a:r>
                <a:rPr lang="en-US" sz="2600" b="0" dirty="0" err="1" smtClean="0">
                  <a:solidFill>
                    <a:schemeClr val="accent1">
                      <a:lumMod val="50000"/>
                    </a:schemeClr>
                  </a:solidFill>
                  <a:latin typeface="Arial" pitchFamily="34" charset="0"/>
                  <a:cs typeface="Arial" pitchFamily="34" charset="0"/>
                </a:rPr>
                <a:t>Gebhardt</a:t>
              </a:r>
              <a:r>
                <a:rPr lang="en-US" sz="2600" b="0" dirty="0" smtClean="0">
                  <a:solidFill>
                    <a:schemeClr val="accent1">
                      <a:lumMod val="50000"/>
                    </a:schemeClr>
                  </a:solidFill>
                  <a:latin typeface="Arial" pitchFamily="34" charset="0"/>
                  <a:cs typeface="Arial" pitchFamily="34" charset="0"/>
                </a:rPr>
                <a:t> GS (2005) The Glu298Asp variant of the endothelial nitric oxide </a:t>
              </a:r>
              <a:r>
                <a:rPr lang="en-US" sz="2600" b="0" dirty="0" err="1" smtClean="0">
                  <a:solidFill>
                    <a:schemeClr val="accent1">
                      <a:lumMod val="50000"/>
                    </a:schemeClr>
                  </a:solidFill>
                  <a:latin typeface="Arial" pitchFamily="34" charset="0"/>
                  <a:cs typeface="Arial" pitchFamily="34" charset="0"/>
                </a:rPr>
                <a:t>synthase</a:t>
              </a:r>
              <a:r>
                <a:rPr lang="en-US" sz="2600" b="0" dirty="0" smtClean="0">
                  <a:solidFill>
                    <a:schemeClr val="accent1">
                      <a:lumMod val="50000"/>
                    </a:schemeClr>
                  </a:solidFill>
                  <a:latin typeface="Arial" pitchFamily="34" charset="0"/>
                  <a:cs typeface="Arial" pitchFamily="34" charset="0"/>
                </a:rPr>
                <a:t> gene is associated with an increased risk for </a:t>
              </a:r>
              <a:r>
                <a:rPr lang="en-US" sz="2600" b="0" dirty="0" err="1" smtClean="0">
                  <a:solidFill>
                    <a:schemeClr val="accent1">
                      <a:lumMod val="50000"/>
                    </a:schemeClr>
                  </a:solidFill>
                  <a:latin typeface="Arial" pitchFamily="34" charset="0"/>
                  <a:cs typeface="Arial" pitchFamily="34" charset="0"/>
                </a:rPr>
                <a:t>abruptio</a:t>
              </a:r>
              <a:r>
                <a:rPr lang="en-US" sz="2600" b="0" dirty="0" smtClean="0">
                  <a:solidFill>
                    <a:schemeClr val="accent1">
                      <a:lumMod val="50000"/>
                    </a:schemeClr>
                  </a:solidFill>
                  <a:latin typeface="Arial" pitchFamily="34" charset="0"/>
                  <a:cs typeface="Arial" pitchFamily="34" charset="0"/>
                </a:rPr>
                <a:t> </a:t>
              </a:r>
              <a:r>
                <a:rPr lang="en-US" sz="2600" b="0" dirty="0" err="1" smtClean="0">
                  <a:solidFill>
                    <a:schemeClr val="accent1">
                      <a:lumMod val="50000"/>
                    </a:schemeClr>
                  </a:solidFill>
                  <a:latin typeface="Arial" pitchFamily="34" charset="0"/>
                  <a:cs typeface="Arial" pitchFamily="34" charset="0"/>
                </a:rPr>
                <a:t>placentae</a:t>
              </a:r>
              <a:r>
                <a:rPr lang="en-US" sz="2600" b="0" dirty="0" smtClean="0">
                  <a:solidFill>
                    <a:schemeClr val="accent1">
                      <a:lumMod val="50000"/>
                    </a:schemeClr>
                  </a:solidFill>
                  <a:latin typeface="Arial" pitchFamily="34" charset="0"/>
                  <a:cs typeface="Arial" pitchFamily="34" charset="0"/>
                </a:rPr>
                <a:t> in pre-</a:t>
              </a:r>
              <a:r>
                <a:rPr lang="en-US" sz="2600" b="0" dirty="0" err="1" smtClean="0">
                  <a:solidFill>
                    <a:schemeClr val="accent1">
                      <a:lumMod val="50000"/>
                    </a:schemeClr>
                  </a:solidFill>
                  <a:latin typeface="Arial" pitchFamily="34" charset="0"/>
                  <a:cs typeface="Arial" pitchFamily="34" charset="0"/>
                </a:rPr>
                <a:t>eclampsia</a:t>
              </a:r>
              <a:r>
                <a:rPr lang="en-US" sz="2600" b="0" dirty="0" smtClean="0">
                  <a:solidFill>
                    <a:schemeClr val="accent1">
                      <a:lumMod val="50000"/>
                    </a:schemeClr>
                  </a:solidFill>
                  <a:latin typeface="Arial" pitchFamily="34" charset="0"/>
                  <a:cs typeface="Arial" pitchFamily="34" charset="0"/>
                </a:rPr>
                <a:t>. </a:t>
              </a:r>
              <a:r>
                <a:rPr lang="en-US" sz="2600" b="0" i="1" dirty="0" smtClean="0">
                  <a:solidFill>
                    <a:schemeClr val="accent1">
                      <a:lumMod val="50000"/>
                    </a:schemeClr>
                  </a:solidFill>
                  <a:latin typeface="Arial" pitchFamily="34" charset="0"/>
                  <a:cs typeface="Arial" pitchFamily="34" charset="0"/>
                </a:rPr>
                <a:t>The Japan Society of Human Genetics, 50, 415–419.</a:t>
              </a:r>
              <a:endParaRPr lang="en-US" sz="2600" dirty="0" smtClean="0"/>
            </a:p>
            <a:p>
              <a:pPr marL="457200" indent="-457200" algn="just">
                <a:buFont typeface="+mj-lt"/>
                <a:buAutoNum type="arabicParenR"/>
              </a:pPr>
              <a:r>
                <a:rPr lang="en-US" sz="2600" b="0" dirty="0" err="1" smtClean="0">
                  <a:solidFill>
                    <a:schemeClr val="accent1">
                      <a:lumMod val="50000"/>
                    </a:schemeClr>
                  </a:solidFill>
                  <a:latin typeface="Arial" pitchFamily="34" charset="0"/>
                  <a:cs typeface="Arial" pitchFamily="34" charset="0"/>
                </a:rPr>
                <a:t>Afrasyap</a:t>
              </a:r>
              <a:r>
                <a:rPr lang="en-US" sz="2600" b="0" dirty="0" smtClean="0">
                  <a:solidFill>
                    <a:schemeClr val="accent1">
                      <a:lumMod val="50000"/>
                    </a:schemeClr>
                  </a:solidFill>
                  <a:latin typeface="Arial" pitchFamily="34" charset="0"/>
                  <a:cs typeface="Arial" pitchFamily="34" charset="0"/>
                </a:rPr>
                <a:t> L, </a:t>
              </a:r>
              <a:r>
                <a:rPr lang="en-US" sz="2600" b="0" dirty="0" err="1" smtClean="0">
                  <a:solidFill>
                    <a:schemeClr val="accent1">
                      <a:lumMod val="50000"/>
                    </a:schemeClr>
                  </a:solidFill>
                  <a:latin typeface="Arial" pitchFamily="34" charset="0"/>
                  <a:cs typeface="Arial" pitchFamily="34" charset="0"/>
                </a:rPr>
                <a:t>Ozturk</a:t>
              </a:r>
              <a:r>
                <a:rPr lang="en-US" sz="2600" b="0" dirty="0" smtClean="0">
                  <a:solidFill>
                    <a:schemeClr val="accent1">
                      <a:lumMod val="50000"/>
                    </a:schemeClr>
                  </a:solidFill>
                  <a:latin typeface="Arial" pitchFamily="34" charset="0"/>
                  <a:cs typeface="Arial" pitchFamily="34" charset="0"/>
                </a:rPr>
                <a:t> G (2004) NO level and endothelial NO </a:t>
              </a:r>
              <a:r>
                <a:rPr lang="en-US" sz="2600" b="0" dirty="0" err="1" smtClean="0">
                  <a:solidFill>
                    <a:schemeClr val="accent1">
                      <a:lumMod val="50000"/>
                    </a:schemeClr>
                  </a:solidFill>
                  <a:latin typeface="Arial" pitchFamily="34" charset="0"/>
                  <a:cs typeface="Arial" pitchFamily="34" charset="0"/>
                </a:rPr>
                <a:t>synthase</a:t>
              </a:r>
              <a:r>
                <a:rPr lang="en-US" sz="2600" b="0" dirty="0" smtClean="0">
                  <a:solidFill>
                    <a:schemeClr val="accent1">
                      <a:lumMod val="50000"/>
                    </a:schemeClr>
                  </a:solidFill>
                  <a:latin typeface="Arial" pitchFamily="34" charset="0"/>
                  <a:cs typeface="Arial" pitchFamily="34" charset="0"/>
                </a:rPr>
                <a:t> gene polymorphism (Glu298Asp) in the patients with coronary artery disease from the Turkish population. </a:t>
              </a:r>
              <a:r>
                <a:rPr lang="en-US" sz="2600" b="0" i="1" dirty="0" err="1" smtClean="0">
                  <a:solidFill>
                    <a:schemeClr val="accent1">
                      <a:lumMod val="50000"/>
                    </a:schemeClr>
                  </a:solidFill>
                  <a:latin typeface="Arial" pitchFamily="34" charset="0"/>
                  <a:cs typeface="Arial" pitchFamily="34" charset="0"/>
                </a:rPr>
                <a:t>Acta</a:t>
              </a:r>
              <a:r>
                <a:rPr lang="en-US" sz="2600" b="0" i="1" dirty="0" smtClean="0">
                  <a:solidFill>
                    <a:schemeClr val="accent1">
                      <a:lumMod val="50000"/>
                    </a:schemeClr>
                  </a:solidFill>
                  <a:latin typeface="Arial" pitchFamily="34" charset="0"/>
                  <a:cs typeface="Arial" pitchFamily="34" charset="0"/>
                </a:rPr>
                <a:t> </a:t>
              </a:r>
              <a:r>
                <a:rPr lang="en-US" sz="2600" b="0" i="1" dirty="0" err="1" smtClean="0">
                  <a:solidFill>
                    <a:schemeClr val="accent1">
                      <a:lumMod val="50000"/>
                    </a:schemeClr>
                  </a:solidFill>
                  <a:latin typeface="Arial" pitchFamily="34" charset="0"/>
                  <a:cs typeface="Arial" pitchFamily="34" charset="0"/>
                </a:rPr>
                <a:t>Biochim</a:t>
              </a:r>
              <a:r>
                <a:rPr lang="en-US" sz="2600" b="0" i="1" dirty="0" smtClean="0">
                  <a:solidFill>
                    <a:schemeClr val="accent1">
                      <a:lumMod val="50000"/>
                    </a:schemeClr>
                  </a:solidFill>
                  <a:latin typeface="Arial" pitchFamily="34" charset="0"/>
                  <a:cs typeface="Arial" pitchFamily="34" charset="0"/>
                </a:rPr>
                <a:t> </a:t>
              </a:r>
              <a:r>
                <a:rPr lang="en-US" sz="2600" b="0" i="1" dirty="0" err="1" smtClean="0">
                  <a:solidFill>
                    <a:schemeClr val="accent1">
                      <a:lumMod val="50000"/>
                    </a:schemeClr>
                  </a:solidFill>
                  <a:latin typeface="Arial" pitchFamily="34" charset="0"/>
                  <a:cs typeface="Arial" pitchFamily="34" charset="0"/>
                </a:rPr>
                <a:t>Biophys</a:t>
              </a:r>
              <a:r>
                <a:rPr lang="en-US" sz="2600" b="0" i="1" dirty="0" smtClean="0">
                  <a:solidFill>
                    <a:schemeClr val="accent1">
                      <a:lumMod val="50000"/>
                    </a:schemeClr>
                  </a:solidFill>
                  <a:latin typeface="Arial" pitchFamily="34" charset="0"/>
                  <a:cs typeface="Arial" pitchFamily="34" charset="0"/>
                </a:rPr>
                <a:t> Sin (Shanghai), 36, 661-6. </a:t>
              </a:r>
              <a:endParaRPr lang="en-US" sz="2600" b="0" dirty="0" smtClean="0">
                <a:solidFill>
                  <a:schemeClr val="accent1">
                    <a:lumMod val="50000"/>
                  </a:schemeClr>
                </a:solidFill>
                <a:latin typeface="Arial" pitchFamily="34" charset="0"/>
                <a:cs typeface="Arial" pitchFamily="34" charset="0"/>
              </a:endParaRPr>
            </a:p>
            <a:p>
              <a:pPr marL="457200" indent="-457200" algn="just">
                <a:buFont typeface="+mj-lt"/>
                <a:buAutoNum type="arabicParenR"/>
              </a:pPr>
              <a:r>
                <a:rPr lang="en-US" sz="2600" b="0" dirty="0" err="1" smtClean="0">
                  <a:solidFill>
                    <a:schemeClr val="accent1">
                      <a:lumMod val="50000"/>
                    </a:schemeClr>
                  </a:solidFill>
                  <a:latin typeface="Arial" pitchFamily="34" charset="0"/>
                  <a:cs typeface="Arial" pitchFamily="34" charset="0"/>
                </a:rPr>
                <a:t>Higashino</a:t>
              </a:r>
              <a:r>
                <a:rPr lang="en-US" sz="2600" b="0" dirty="0" smtClean="0">
                  <a:solidFill>
                    <a:schemeClr val="accent1">
                      <a:lumMod val="50000"/>
                    </a:schemeClr>
                  </a:solidFill>
                  <a:latin typeface="Arial" pitchFamily="34" charset="0"/>
                  <a:cs typeface="Arial" pitchFamily="34" charset="0"/>
                </a:rPr>
                <a:t> H, </a:t>
              </a:r>
              <a:r>
                <a:rPr lang="en-US" sz="2600" b="0" dirty="0" err="1" smtClean="0">
                  <a:solidFill>
                    <a:schemeClr val="accent1">
                      <a:lumMod val="50000"/>
                    </a:schemeClr>
                  </a:solidFill>
                  <a:latin typeface="Arial" pitchFamily="34" charset="0"/>
                  <a:cs typeface="Arial" pitchFamily="34" charset="0"/>
                </a:rPr>
                <a:t>Miya</a:t>
              </a:r>
              <a:r>
                <a:rPr lang="en-US" sz="2600" b="0" dirty="0" smtClean="0">
                  <a:solidFill>
                    <a:schemeClr val="accent1">
                      <a:lumMod val="50000"/>
                    </a:schemeClr>
                  </a:solidFill>
                  <a:latin typeface="Arial" pitchFamily="34" charset="0"/>
                  <a:cs typeface="Arial" pitchFamily="34" charset="0"/>
                </a:rPr>
                <a:t> H, </a:t>
              </a:r>
              <a:r>
                <a:rPr lang="en-US" sz="2600" b="0" dirty="0" err="1" smtClean="0">
                  <a:solidFill>
                    <a:schemeClr val="accent1">
                      <a:lumMod val="50000"/>
                    </a:schemeClr>
                  </a:solidFill>
                  <a:latin typeface="Arial" pitchFamily="34" charset="0"/>
                  <a:cs typeface="Arial" pitchFamily="34" charset="0"/>
                </a:rPr>
                <a:t>Mukai</a:t>
              </a:r>
              <a:r>
                <a:rPr lang="en-US" sz="2600" b="0" dirty="0" smtClean="0">
                  <a:solidFill>
                    <a:schemeClr val="accent1">
                      <a:lumMod val="50000"/>
                    </a:schemeClr>
                  </a:solidFill>
                  <a:latin typeface="Arial" pitchFamily="34" charset="0"/>
                  <a:cs typeface="Arial" pitchFamily="34" charset="0"/>
                </a:rPr>
                <a:t> H, </a:t>
              </a:r>
              <a:r>
                <a:rPr lang="en-US" sz="2600" b="0" dirty="0" err="1" smtClean="0">
                  <a:solidFill>
                    <a:schemeClr val="accent1">
                      <a:lumMod val="50000"/>
                    </a:schemeClr>
                  </a:solidFill>
                  <a:latin typeface="Arial" pitchFamily="34" charset="0"/>
                  <a:cs typeface="Arial" pitchFamily="34" charset="0"/>
                </a:rPr>
                <a:t>Miya</a:t>
              </a:r>
              <a:r>
                <a:rPr lang="en-US" sz="2600" b="0" dirty="0" smtClean="0">
                  <a:solidFill>
                    <a:schemeClr val="accent1">
                      <a:lumMod val="50000"/>
                    </a:schemeClr>
                  </a:solidFill>
                  <a:latin typeface="Arial" pitchFamily="34" charset="0"/>
                  <a:cs typeface="Arial" pitchFamily="34" charset="0"/>
                </a:rPr>
                <a:t> Y (2007) Serum nitric oxide metabolite (NO(x)) levels in hypertensive patients at rest: a comparison of age, gender, blood pressure and complications using </a:t>
              </a:r>
              <a:r>
                <a:rPr lang="en-US" sz="2600" b="0" dirty="0" err="1" smtClean="0">
                  <a:solidFill>
                    <a:schemeClr val="accent1">
                      <a:lumMod val="50000"/>
                    </a:schemeClr>
                  </a:solidFill>
                  <a:latin typeface="Arial" pitchFamily="34" charset="0"/>
                  <a:cs typeface="Arial" pitchFamily="34" charset="0"/>
                </a:rPr>
                <a:t>normotensive</a:t>
              </a:r>
              <a:r>
                <a:rPr lang="en-US" sz="2600" b="0" dirty="0" smtClean="0">
                  <a:solidFill>
                    <a:schemeClr val="accent1">
                      <a:lumMod val="50000"/>
                    </a:schemeClr>
                  </a:solidFill>
                  <a:latin typeface="Arial" pitchFamily="34" charset="0"/>
                  <a:cs typeface="Arial" pitchFamily="34" charset="0"/>
                </a:rPr>
                <a:t> controls. </a:t>
              </a:r>
              <a:r>
                <a:rPr lang="en-US" sz="2600" b="0" i="1" dirty="0" err="1" smtClean="0">
                  <a:solidFill>
                    <a:schemeClr val="accent1">
                      <a:lumMod val="50000"/>
                    </a:schemeClr>
                  </a:solidFill>
                  <a:latin typeface="Arial" pitchFamily="34" charset="0"/>
                  <a:cs typeface="Arial" pitchFamily="34" charset="0"/>
                </a:rPr>
                <a:t>Clin</a:t>
              </a:r>
              <a:r>
                <a:rPr lang="en-US" sz="2600" b="0" i="1" dirty="0" smtClean="0">
                  <a:solidFill>
                    <a:schemeClr val="accent1">
                      <a:lumMod val="50000"/>
                    </a:schemeClr>
                  </a:solidFill>
                  <a:latin typeface="Arial" pitchFamily="34" charset="0"/>
                  <a:cs typeface="Arial" pitchFamily="34" charset="0"/>
                </a:rPr>
                <a:t> Exp </a:t>
              </a:r>
              <a:r>
                <a:rPr lang="en-US" sz="2600" b="0" i="1" dirty="0" err="1" smtClean="0">
                  <a:solidFill>
                    <a:schemeClr val="accent1">
                      <a:lumMod val="50000"/>
                    </a:schemeClr>
                  </a:solidFill>
                  <a:latin typeface="Arial" pitchFamily="34" charset="0"/>
                  <a:cs typeface="Arial" pitchFamily="34" charset="0"/>
                </a:rPr>
                <a:t>Pharmacol</a:t>
              </a:r>
              <a:r>
                <a:rPr lang="en-US" sz="2600" b="0" i="1" dirty="0" smtClean="0">
                  <a:solidFill>
                    <a:schemeClr val="accent1">
                      <a:lumMod val="50000"/>
                    </a:schemeClr>
                  </a:solidFill>
                  <a:latin typeface="Arial" pitchFamily="34" charset="0"/>
                  <a:cs typeface="Arial" pitchFamily="34" charset="0"/>
                </a:rPr>
                <a:t> </a:t>
              </a:r>
              <a:r>
                <a:rPr lang="en-US" sz="2600" b="0" i="1" dirty="0" err="1" smtClean="0">
                  <a:solidFill>
                    <a:schemeClr val="accent1">
                      <a:lumMod val="50000"/>
                    </a:schemeClr>
                  </a:solidFill>
                  <a:latin typeface="Arial" pitchFamily="34" charset="0"/>
                  <a:cs typeface="Arial" pitchFamily="34" charset="0"/>
                </a:rPr>
                <a:t>Physiol</a:t>
              </a:r>
              <a:r>
                <a:rPr lang="en-US" sz="2600" b="0" i="1" dirty="0" smtClean="0">
                  <a:solidFill>
                    <a:schemeClr val="accent1">
                      <a:lumMod val="50000"/>
                    </a:schemeClr>
                  </a:solidFill>
                  <a:latin typeface="Arial" pitchFamily="34" charset="0"/>
                  <a:cs typeface="Arial" pitchFamily="34" charset="0"/>
                </a:rPr>
                <a:t>, 34, 725-31. </a:t>
              </a:r>
            </a:p>
            <a:p>
              <a:endParaRPr lang="en-US" sz="800" i="1" dirty="0" smtClean="0"/>
            </a:p>
            <a:p>
              <a:pPr algn="just"/>
              <a:endParaRPr lang="en-US" sz="2800" b="0" i="1" dirty="0" smtClean="0">
                <a:solidFill>
                  <a:schemeClr val="accent1">
                    <a:lumMod val="50000"/>
                  </a:schemeClr>
                </a:solidFill>
                <a:latin typeface="Arial" pitchFamily="34" charset="0"/>
                <a:cs typeface="Arial" pitchFamily="34" charset="0"/>
              </a:endParaRPr>
            </a:p>
            <a:p>
              <a:pPr algn="just"/>
              <a:endParaRPr lang="en-US" sz="2800" b="0" i="1" dirty="0" smtClean="0">
                <a:solidFill>
                  <a:schemeClr val="accent1">
                    <a:lumMod val="50000"/>
                  </a:schemeClr>
                </a:solidFill>
                <a:latin typeface="Arial" pitchFamily="34" charset="0"/>
                <a:cs typeface="Arial" pitchFamily="34" charset="0"/>
              </a:endParaRPr>
            </a:p>
            <a:p>
              <a:pPr algn="just"/>
              <a:r>
                <a:rPr lang="en-US" sz="2800" b="0" i="1" dirty="0" smtClean="0">
                  <a:solidFill>
                    <a:schemeClr val="accent1">
                      <a:lumMod val="50000"/>
                    </a:schemeClr>
                  </a:solidFill>
                  <a:latin typeface="Arial" pitchFamily="34" charset="0"/>
                  <a:cs typeface="Arial" pitchFamily="34" charset="0"/>
                </a:rPr>
                <a:t> </a:t>
              </a:r>
            </a:p>
            <a:p>
              <a:endParaRPr lang="en-US" sz="2000" b="0" i="1" dirty="0" smtClean="0">
                <a:solidFill>
                  <a:schemeClr val="accent1">
                    <a:lumMod val="50000"/>
                  </a:schemeClr>
                </a:solidFill>
                <a:latin typeface="Arial" pitchFamily="34" charset="0"/>
                <a:cs typeface="Arial" pitchFamily="34" charset="0"/>
              </a:endParaRPr>
            </a:p>
            <a:p>
              <a:r>
                <a:rPr lang="en-US" sz="2000" b="0" i="1" dirty="0" smtClean="0">
                  <a:solidFill>
                    <a:schemeClr val="accent1">
                      <a:lumMod val="50000"/>
                    </a:schemeClr>
                  </a:solidFill>
                  <a:latin typeface="Arial" pitchFamily="34" charset="0"/>
                  <a:cs typeface="Arial" pitchFamily="34" charset="0"/>
                </a:rPr>
                <a:t> </a:t>
              </a:r>
            </a:p>
            <a:p>
              <a:endParaRPr lang="en-US" sz="2000" b="0" i="1" dirty="0" smtClean="0">
                <a:solidFill>
                  <a:schemeClr val="accent1">
                    <a:lumMod val="50000"/>
                  </a:schemeClr>
                </a:solidFill>
                <a:latin typeface="Arial" pitchFamily="34" charset="0"/>
                <a:cs typeface="Arial" pitchFamily="34" charset="0"/>
              </a:endParaRPr>
            </a:p>
            <a:p>
              <a:endParaRPr lang="en-US" sz="2000" b="0" i="1" dirty="0" smtClean="0">
                <a:solidFill>
                  <a:schemeClr val="accent1">
                    <a:lumMod val="50000"/>
                  </a:schemeClr>
                </a:solidFill>
                <a:latin typeface="Arial" pitchFamily="34" charset="0"/>
                <a:cs typeface="Arial" pitchFamily="34" charset="0"/>
              </a:endParaRPr>
            </a:p>
            <a:p>
              <a:endParaRPr lang="en-US" sz="2000" b="0" i="1" dirty="0" smtClean="0">
                <a:solidFill>
                  <a:schemeClr val="accent1">
                    <a:lumMod val="50000"/>
                  </a:schemeClr>
                </a:solidFill>
                <a:latin typeface="Arial" pitchFamily="34" charset="0"/>
                <a:cs typeface="Arial" pitchFamily="34" charset="0"/>
              </a:endParaRPr>
            </a:p>
            <a:p>
              <a:endParaRPr lang="en-US" sz="2000" b="0" i="1" dirty="0" smtClean="0">
                <a:solidFill>
                  <a:schemeClr val="accent1">
                    <a:lumMod val="50000"/>
                  </a:schemeClr>
                </a:solidFill>
                <a:latin typeface="Arial" pitchFamily="34" charset="0"/>
                <a:cs typeface="Arial" pitchFamily="34" charset="0"/>
              </a:endParaRPr>
            </a:p>
            <a:p>
              <a:endParaRPr lang="en-US" sz="2000" b="0" i="1" dirty="0" smtClean="0">
                <a:solidFill>
                  <a:schemeClr val="accent1">
                    <a:lumMod val="50000"/>
                  </a:schemeClr>
                </a:solidFill>
                <a:latin typeface="Arial" pitchFamily="34" charset="0"/>
                <a:cs typeface="Arial" pitchFamily="34" charset="0"/>
              </a:endParaRPr>
            </a:p>
            <a:p>
              <a:endParaRPr lang="en-US" sz="2000" b="0" i="1" dirty="0" smtClean="0">
                <a:solidFill>
                  <a:schemeClr val="accent1">
                    <a:lumMod val="50000"/>
                  </a:schemeClr>
                </a:solidFill>
                <a:latin typeface="Arial" pitchFamily="34" charset="0"/>
                <a:cs typeface="Arial" pitchFamily="34" charset="0"/>
              </a:endParaRPr>
            </a:p>
            <a:p>
              <a:endParaRPr lang="en-US" sz="2000" b="0" i="1" dirty="0" smtClean="0">
                <a:solidFill>
                  <a:schemeClr val="accent1">
                    <a:lumMod val="50000"/>
                  </a:schemeClr>
                </a:solidFill>
                <a:latin typeface="Arial" pitchFamily="34" charset="0"/>
                <a:cs typeface="Arial" pitchFamily="34" charset="0"/>
              </a:endParaRPr>
            </a:p>
            <a:p>
              <a:endParaRPr lang="en-US" sz="2000" b="0" i="1" dirty="0" smtClean="0">
                <a:solidFill>
                  <a:schemeClr val="accent1">
                    <a:lumMod val="50000"/>
                  </a:schemeClr>
                </a:solidFill>
                <a:latin typeface="Arial" pitchFamily="34" charset="0"/>
                <a:cs typeface="Arial" pitchFamily="34" charset="0"/>
              </a:endParaRPr>
            </a:p>
            <a:p>
              <a:pPr eaLnBrk="0" hangingPunct="0"/>
              <a:endParaRPr lang="en-US" sz="3200" dirty="0" smtClean="0">
                <a:solidFill>
                  <a:schemeClr val="accent1">
                    <a:lumMod val="50000"/>
                  </a:schemeClr>
                </a:solidFill>
                <a:latin typeface="Arial" charset="0"/>
              </a:endParaRPr>
            </a:p>
            <a:p>
              <a:pPr eaLnBrk="0" hangingPunct="0"/>
              <a:endParaRPr lang="en-US" sz="3200" dirty="0" smtClean="0">
                <a:solidFill>
                  <a:schemeClr val="accent1">
                    <a:lumMod val="50000"/>
                  </a:schemeClr>
                </a:solidFill>
                <a:latin typeface="Arial" charset="0"/>
              </a:endParaRPr>
            </a:p>
            <a:p>
              <a:pPr eaLnBrk="0" hangingPunct="0"/>
              <a:endParaRPr lang="en-US" sz="3200" dirty="0" smtClean="0">
                <a:solidFill>
                  <a:schemeClr val="accent1">
                    <a:lumMod val="50000"/>
                  </a:schemeClr>
                </a:solidFill>
                <a:latin typeface="Arial" charset="0"/>
              </a:endParaRPr>
            </a:p>
            <a:p>
              <a:pPr eaLnBrk="0" hangingPunct="0"/>
              <a:r>
                <a:rPr lang="en-US" sz="3200" dirty="0" smtClean="0">
                  <a:solidFill>
                    <a:schemeClr val="accent1">
                      <a:lumMod val="50000"/>
                    </a:schemeClr>
                  </a:solidFill>
                  <a:latin typeface="Arial" charset="0"/>
                </a:rPr>
                <a:t> </a:t>
              </a:r>
              <a:endParaRPr lang="en-US" sz="3200" dirty="0">
                <a:solidFill>
                  <a:schemeClr val="accent1">
                    <a:lumMod val="50000"/>
                  </a:schemeClr>
                </a:solidFill>
              </a:endParaRPr>
            </a:p>
          </p:txBody>
        </p:sp>
      </p:grpSp>
      <p:grpSp>
        <p:nvGrpSpPr>
          <p:cNvPr id="53" name="Group 52"/>
          <p:cNvGrpSpPr/>
          <p:nvPr/>
        </p:nvGrpSpPr>
        <p:grpSpPr>
          <a:xfrm>
            <a:off x="15111663" y="26108579"/>
            <a:ext cx="14802694" cy="2264896"/>
            <a:chOff x="15111663" y="34265936"/>
            <a:chExt cx="14802694" cy="2264896"/>
          </a:xfrm>
        </p:grpSpPr>
        <p:sp>
          <p:nvSpPr>
            <p:cNvPr id="36" name="Rectangle 35"/>
            <p:cNvSpPr/>
            <p:nvPr/>
          </p:nvSpPr>
          <p:spPr bwMode="auto">
            <a:xfrm>
              <a:off x="15111663" y="34265936"/>
              <a:ext cx="4211053" cy="673768"/>
            </a:xfrm>
            <a:prstGeom prst="rect">
              <a:avLst/>
            </a:prstGeom>
            <a:solidFill>
              <a:srgbClr val="00D661"/>
            </a:solidFill>
            <a:ln w="9525" cap="flat" cmpd="sng" algn="ctr">
              <a:no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b="1" i="0" u="none" strike="noStrike" cap="none" normalizeH="0" baseline="0" smtClean="0">
                <a:ln>
                  <a:noFill/>
                </a:ln>
                <a:solidFill>
                  <a:schemeClr val="tx1"/>
                </a:solidFill>
                <a:effectLst/>
                <a:latin typeface="Times New Roman" pitchFamily="48" charset="0"/>
              </a:endParaRPr>
            </a:p>
          </p:txBody>
        </p:sp>
        <p:sp>
          <p:nvSpPr>
            <p:cNvPr id="15376" name="Rectangle 27"/>
            <p:cNvSpPr>
              <a:spLocks noChangeArrowheads="1"/>
            </p:cNvSpPr>
            <p:nvPr/>
          </p:nvSpPr>
          <p:spPr bwMode="auto">
            <a:xfrm>
              <a:off x="15119365" y="34268955"/>
              <a:ext cx="14794992" cy="2261877"/>
            </a:xfrm>
            <a:prstGeom prst="rect">
              <a:avLst/>
            </a:prstGeom>
            <a:noFill/>
            <a:ln w="9525">
              <a:noFill/>
              <a:miter lim="800000"/>
              <a:headEnd/>
              <a:tailEnd/>
            </a:ln>
          </p:spPr>
          <p:txBody>
            <a:bodyPr wrap="square" lIns="91121" tIns="45581" rIns="91121" bIns="45581">
              <a:spAutoFit/>
            </a:bodyPr>
            <a:lstStyle/>
            <a:p>
              <a:pPr algn="just" eaLnBrk="0" hangingPunct="0"/>
              <a:r>
                <a:rPr lang="en-US" sz="3700" u="sng" dirty="0">
                  <a:solidFill>
                    <a:schemeClr val="accent1">
                      <a:lumMod val="50000"/>
                    </a:schemeClr>
                  </a:solidFill>
                  <a:latin typeface="Arial" charset="0"/>
                </a:rPr>
                <a:t>Future Research</a:t>
              </a:r>
              <a:r>
                <a:rPr lang="en-US" sz="3700" dirty="0" smtClean="0">
                  <a:solidFill>
                    <a:schemeClr val="accent1">
                      <a:lumMod val="50000"/>
                    </a:schemeClr>
                  </a:solidFill>
                  <a:latin typeface="Arial" charset="0"/>
                </a:rPr>
                <a:t>:</a:t>
              </a:r>
            </a:p>
            <a:p>
              <a:pPr algn="just" eaLnBrk="0" hangingPunct="0"/>
              <a:endParaRPr lang="en-US" sz="2000" b="0" dirty="0" smtClean="0">
                <a:solidFill>
                  <a:schemeClr val="accent1">
                    <a:lumMod val="50000"/>
                  </a:schemeClr>
                </a:solidFill>
                <a:latin typeface="Arial" pitchFamily="34" charset="0"/>
                <a:cs typeface="Arial" pitchFamily="34" charset="0"/>
              </a:endParaRPr>
            </a:p>
            <a:p>
              <a:pPr algn="just" eaLnBrk="0" hangingPunct="0"/>
              <a:r>
                <a:rPr lang="en-US" sz="2800" b="0" dirty="0" smtClean="0">
                  <a:solidFill>
                    <a:schemeClr val="accent1">
                      <a:lumMod val="50000"/>
                    </a:schemeClr>
                  </a:solidFill>
                  <a:latin typeface="Arial" pitchFamily="34" charset="0"/>
                  <a:cs typeface="Arial" pitchFamily="34" charset="0"/>
                </a:rPr>
                <a:t>To investigate </a:t>
              </a:r>
              <a:r>
                <a:rPr lang="en-US" sz="2800" b="0" dirty="0" smtClean="0">
                  <a:solidFill>
                    <a:schemeClr val="accent1">
                      <a:lumMod val="50000"/>
                    </a:schemeClr>
                  </a:solidFill>
                  <a:latin typeface="Arial" pitchFamily="34" charset="0"/>
                  <a:cs typeface="Arial" pitchFamily="34" charset="0"/>
                </a:rPr>
                <a:t>eNOS </a:t>
              </a:r>
              <a:r>
                <a:rPr lang="en-US" sz="2800" b="0" dirty="0" smtClean="0">
                  <a:solidFill>
                    <a:schemeClr val="accent1">
                      <a:lumMod val="50000"/>
                    </a:schemeClr>
                  </a:solidFill>
                  <a:latin typeface="Arial" pitchFamily="34" charset="0"/>
                  <a:cs typeface="Arial" pitchFamily="34" charset="0"/>
                </a:rPr>
                <a:t>Glu298Asp SNP in Egyptian cardiovascular patients, to assess serum levels of NO in different health and disease states and to explore eNOS expression in endothelial cell lines under the influence of different drugs.</a:t>
              </a:r>
            </a:p>
          </p:txBody>
        </p:sp>
      </p:grpSp>
      <p:grpSp>
        <p:nvGrpSpPr>
          <p:cNvPr id="52" name="Group 51"/>
          <p:cNvGrpSpPr/>
          <p:nvPr/>
        </p:nvGrpSpPr>
        <p:grpSpPr>
          <a:xfrm>
            <a:off x="15063537" y="20429667"/>
            <a:ext cx="14847006" cy="5708975"/>
            <a:chOff x="15063537" y="28033575"/>
            <a:chExt cx="14847006" cy="5708975"/>
          </a:xfrm>
        </p:grpSpPr>
        <p:sp>
          <p:nvSpPr>
            <p:cNvPr id="33" name="Rectangle 32"/>
            <p:cNvSpPr/>
            <p:nvPr/>
          </p:nvSpPr>
          <p:spPr bwMode="auto">
            <a:xfrm>
              <a:off x="15063537" y="28033575"/>
              <a:ext cx="3248526" cy="676656"/>
            </a:xfrm>
            <a:prstGeom prst="rect">
              <a:avLst/>
            </a:prstGeom>
            <a:solidFill>
              <a:srgbClr val="00D661"/>
            </a:solidFill>
            <a:ln w="9525" cap="flat" cmpd="sng" algn="ctr">
              <a:no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b="1" i="0" u="none" strike="noStrike" cap="none" normalizeH="0" baseline="0" smtClean="0">
                <a:ln>
                  <a:noFill/>
                </a:ln>
                <a:solidFill>
                  <a:schemeClr val="tx1"/>
                </a:solidFill>
                <a:effectLst/>
                <a:latin typeface="Times New Roman" pitchFamily="48" charset="0"/>
              </a:endParaRPr>
            </a:p>
          </p:txBody>
        </p:sp>
        <p:sp>
          <p:nvSpPr>
            <p:cNvPr id="15377" name="Rectangle 28"/>
            <p:cNvSpPr>
              <a:spLocks noChangeArrowheads="1"/>
            </p:cNvSpPr>
            <p:nvPr/>
          </p:nvSpPr>
          <p:spPr bwMode="auto">
            <a:xfrm>
              <a:off x="15119365" y="28033575"/>
              <a:ext cx="14791178" cy="5708975"/>
            </a:xfrm>
            <a:prstGeom prst="rect">
              <a:avLst/>
            </a:prstGeom>
            <a:noFill/>
            <a:ln w="9525">
              <a:noFill/>
              <a:miter lim="800000"/>
              <a:headEnd/>
              <a:tailEnd/>
            </a:ln>
          </p:spPr>
          <p:txBody>
            <a:bodyPr wrap="square" lIns="91121" tIns="45581" rIns="91121" bIns="45581">
              <a:spAutoFit/>
            </a:bodyPr>
            <a:lstStyle/>
            <a:p>
              <a:pPr eaLnBrk="0" hangingPunct="0"/>
              <a:r>
                <a:rPr lang="en-US" sz="3700" u="sng" dirty="0">
                  <a:solidFill>
                    <a:schemeClr val="accent1">
                      <a:lumMod val="50000"/>
                    </a:schemeClr>
                  </a:solidFill>
                  <a:latin typeface="Arial" charset="0"/>
                </a:rPr>
                <a:t>Conclusions</a:t>
              </a:r>
              <a:r>
                <a:rPr lang="en-US" sz="3700" u="sng" dirty="0" smtClean="0">
                  <a:solidFill>
                    <a:schemeClr val="accent1">
                      <a:lumMod val="50000"/>
                    </a:schemeClr>
                  </a:solidFill>
                  <a:latin typeface="Arial" charset="0"/>
                </a:rPr>
                <a:t>:</a:t>
              </a:r>
            </a:p>
            <a:p>
              <a:pPr eaLnBrk="0" hangingPunct="0"/>
              <a:endParaRPr lang="en-US" sz="2000" u="sng" dirty="0" smtClean="0">
                <a:solidFill>
                  <a:schemeClr val="accent1">
                    <a:lumMod val="50000"/>
                  </a:schemeClr>
                </a:solidFill>
                <a:latin typeface="Arial" charset="0"/>
              </a:endParaRPr>
            </a:p>
            <a:p>
              <a:pPr indent="336550" algn="just" eaLnBrk="0" hangingPunct="0">
                <a:buFont typeface="Wingdings" pitchFamily="2" charset="2"/>
                <a:buChar char="Ø"/>
              </a:pPr>
              <a:r>
                <a:rPr lang="en-US" sz="2800" b="0" dirty="0" smtClean="0">
                  <a:solidFill>
                    <a:schemeClr val="accent1">
                      <a:lumMod val="50000"/>
                    </a:schemeClr>
                  </a:solidFill>
                  <a:latin typeface="Arial" pitchFamily="34" charset="0"/>
                  <a:cs typeface="Arial" pitchFamily="34" charset="0"/>
                </a:rPr>
                <a:t>eNOS genotype distribution pattern in Egyptians is similar to that reported in Caucasians and </a:t>
              </a:r>
              <a:r>
                <a:rPr lang="en-US" sz="2800" b="0" dirty="0" smtClean="0">
                  <a:solidFill>
                    <a:schemeClr val="accent1">
                      <a:lumMod val="50000"/>
                    </a:schemeClr>
                  </a:solidFill>
                  <a:latin typeface="Arial" pitchFamily="34" charset="0"/>
                  <a:cs typeface="Arial" pitchFamily="34" charset="0"/>
                </a:rPr>
                <a:t>different </a:t>
              </a:r>
              <a:r>
                <a:rPr lang="en-US" sz="2800" b="0" dirty="0" smtClean="0">
                  <a:solidFill>
                    <a:schemeClr val="accent1">
                      <a:lumMod val="50000"/>
                    </a:schemeClr>
                  </a:solidFill>
                  <a:latin typeface="Arial" pitchFamily="34" charset="0"/>
                  <a:cs typeface="Arial" pitchFamily="34" charset="0"/>
                </a:rPr>
                <a:t>from that of Asians and black Africans.</a:t>
              </a:r>
            </a:p>
            <a:p>
              <a:pPr indent="336550" algn="just" eaLnBrk="0" hangingPunct="0">
                <a:buFont typeface="Wingdings" pitchFamily="2" charset="2"/>
                <a:buChar char="Ø"/>
              </a:pPr>
              <a:r>
                <a:rPr lang="en-US" sz="2800" b="0" dirty="0" smtClean="0">
                  <a:solidFill>
                    <a:schemeClr val="accent1">
                      <a:lumMod val="50000"/>
                    </a:schemeClr>
                  </a:solidFill>
                  <a:latin typeface="Arial" pitchFamily="34" charset="0"/>
                  <a:cs typeface="Arial" pitchFamily="34" charset="0"/>
                </a:rPr>
                <a:t>Lack of association </a:t>
              </a:r>
              <a:r>
                <a:rPr lang="en-US" sz="2800" b="0" dirty="0" smtClean="0">
                  <a:solidFill>
                    <a:schemeClr val="accent1">
                      <a:lumMod val="50000"/>
                    </a:schemeClr>
                  </a:solidFill>
                  <a:latin typeface="Arial" pitchFamily="34" charset="0"/>
                  <a:cs typeface="Arial" pitchFamily="34" charset="0"/>
                </a:rPr>
                <a:t>between </a:t>
              </a:r>
              <a:r>
                <a:rPr lang="en-US" sz="2800" b="0" dirty="0" smtClean="0">
                  <a:solidFill>
                    <a:schemeClr val="accent1">
                      <a:lumMod val="50000"/>
                    </a:schemeClr>
                  </a:solidFill>
                  <a:latin typeface="Arial" pitchFamily="34" charset="0"/>
                  <a:cs typeface="Arial" pitchFamily="34" charset="0"/>
                </a:rPr>
                <a:t>genotypes of eNOS and serum NO concentrations.</a:t>
              </a:r>
            </a:p>
            <a:p>
              <a:pPr indent="336550" algn="just" eaLnBrk="0" hangingPunct="0">
                <a:buFont typeface="Wingdings" pitchFamily="2" charset="2"/>
                <a:buChar char="Ø"/>
              </a:pPr>
              <a:r>
                <a:rPr lang="en-US" sz="2800" b="0" dirty="0" smtClean="0">
                  <a:solidFill>
                    <a:schemeClr val="accent1">
                      <a:lumMod val="50000"/>
                    </a:schemeClr>
                  </a:solidFill>
                  <a:latin typeface="Arial" pitchFamily="34" charset="0"/>
                  <a:cs typeface="Arial" pitchFamily="34" charset="0"/>
                </a:rPr>
                <a:t>Mean serum NO concentration in Egyptian population is 30.26 μM which is close to Turkish population </a:t>
              </a:r>
              <a:r>
                <a:rPr lang="en-ZW" sz="2800" b="0" dirty="0" smtClean="0">
                  <a:solidFill>
                    <a:schemeClr val="accent1">
                      <a:lumMod val="50000"/>
                    </a:schemeClr>
                  </a:solidFill>
                  <a:latin typeface="Arial" pitchFamily="34" charset="0"/>
                  <a:cs typeface="Arial" pitchFamily="34" charset="0"/>
                </a:rPr>
                <a:t>[12]</a:t>
              </a:r>
              <a:r>
                <a:rPr lang="en-US" sz="2800" b="0" dirty="0" smtClean="0">
                  <a:solidFill>
                    <a:schemeClr val="accent1">
                      <a:lumMod val="50000"/>
                    </a:schemeClr>
                  </a:solidFill>
                  <a:latin typeface="Arial" pitchFamily="34" charset="0"/>
                  <a:cs typeface="Arial" pitchFamily="34" charset="0"/>
                </a:rPr>
                <a:t>, but lower than Asian population </a:t>
              </a:r>
              <a:r>
                <a:rPr lang="en-ZW" sz="2800" b="0" dirty="0" smtClean="0">
                  <a:solidFill>
                    <a:schemeClr val="accent1">
                      <a:lumMod val="50000"/>
                    </a:schemeClr>
                  </a:solidFill>
                  <a:latin typeface="Arial" pitchFamily="34" charset="0"/>
                  <a:cs typeface="Arial" pitchFamily="34" charset="0"/>
                </a:rPr>
                <a:t>[9,13]</a:t>
              </a:r>
              <a:r>
                <a:rPr lang="en-US" sz="2800" b="0" dirty="0" smtClean="0">
                  <a:solidFill>
                    <a:schemeClr val="accent1">
                      <a:lumMod val="50000"/>
                    </a:schemeClr>
                  </a:solidFill>
                  <a:latin typeface="Arial" pitchFamily="34" charset="0"/>
                  <a:cs typeface="Arial" pitchFamily="34" charset="0"/>
                </a:rPr>
                <a:t>.</a:t>
              </a:r>
            </a:p>
            <a:p>
              <a:pPr indent="336550" algn="just" eaLnBrk="0" hangingPunct="0">
                <a:buFont typeface="Wingdings" pitchFamily="2" charset="2"/>
                <a:buChar char="Ø"/>
              </a:pPr>
              <a:r>
                <a:rPr lang="en-US" sz="2800" b="0" dirty="0" smtClean="0">
                  <a:solidFill>
                    <a:schemeClr val="accent1">
                      <a:lumMod val="50000"/>
                    </a:schemeClr>
                  </a:solidFill>
                  <a:latin typeface="Arial" pitchFamily="34" charset="0"/>
                  <a:cs typeface="Arial" pitchFamily="34" charset="0"/>
                </a:rPr>
                <a:t>No age- and sex-related differences in mean serum NO levels.</a:t>
              </a:r>
            </a:p>
            <a:p>
              <a:pPr algn="just" eaLnBrk="0" hangingPunct="0"/>
              <a:endParaRPr lang="en-US" sz="2000" b="0" dirty="0" smtClean="0">
                <a:solidFill>
                  <a:schemeClr val="accent1">
                    <a:lumMod val="50000"/>
                  </a:schemeClr>
                </a:solidFill>
                <a:latin typeface="Arial" pitchFamily="34" charset="0"/>
                <a:cs typeface="Arial" pitchFamily="34" charset="0"/>
              </a:endParaRPr>
            </a:p>
            <a:p>
              <a:pPr algn="just" eaLnBrk="0" hangingPunct="0"/>
              <a:r>
                <a:rPr lang="en-US" sz="2800" b="0" dirty="0" smtClean="0">
                  <a:solidFill>
                    <a:schemeClr val="accent1">
                      <a:lumMod val="50000"/>
                    </a:schemeClr>
                  </a:solidFill>
                  <a:latin typeface="Arial" pitchFamily="34" charset="0"/>
                  <a:cs typeface="Arial" pitchFamily="34" charset="0"/>
                </a:rPr>
                <a:t>In conclusion, the effect of eNOS Glu298Asp polymorphism wasn’t proportional to the serum NO </a:t>
              </a:r>
              <a:r>
                <a:rPr lang="en-US" sz="2800" b="0" dirty="0" smtClean="0">
                  <a:solidFill>
                    <a:schemeClr val="accent1">
                      <a:lumMod val="50000"/>
                    </a:schemeClr>
                  </a:solidFill>
                  <a:latin typeface="Arial" pitchFamily="34" charset="0"/>
                  <a:cs typeface="Arial" pitchFamily="34" charset="0"/>
                </a:rPr>
                <a:t>level. </a:t>
              </a:r>
              <a:r>
                <a:rPr lang="en-US" sz="2800" b="0" dirty="0" smtClean="0">
                  <a:solidFill>
                    <a:schemeClr val="accent1">
                      <a:lumMod val="50000"/>
                    </a:schemeClr>
                  </a:solidFill>
                  <a:latin typeface="Arial" pitchFamily="34" charset="0"/>
                  <a:cs typeface="Arial" pitchFamily="34" charset="0"/>
                </a:rPr>
                <a:t>S</a:t>
              </a:r>
              <a:r>
                <a:rPr lang="en-US" sz="2800" b="0" dirty="0" smtClean="0">
                  <a:solidFill>
                    <a:schemeClr val="accent1">
                      <a:lumMod val="50000"/>
                    </a:schemeClr>
                  </a:solidFill>
                  <a:latin typeface="Arial" pitchFamily="34" charset="0"/>
                  <a:cs typeface="Arial" pitchFamily="34" charset="0"/>
                </a:rPr>
                <a:t>everal </a:t>
              </a:r>
              <a:r>
                <a:rPr lang="en-US" sz="2800" b="0" dirty="0" smtClean="0">
                  <a:solidFill>
                    <a:schemeClr val="accent1">
                      <a:lumMod val="50000"/>
                    </a:schemeClr>
                  </a:solidFill>
                  <a:latin typeface="Arial" pitchFamily="34" charset="0"/>
                  <a:cs typeface="Arial" pitchFamily="34" charset="0"/>
                </a:rPr>
                <a:t>factors control </a:t>
              </a:r>
              <a:r>
                <a:rPr lang="en-US" sz="2800" b="0" dirty="0" smtClean="0">
                  <a:solidFill>
                    <a:schemeClr val="accent1">
                      <a:lumMod val="50000"/>
                    </a:schemeClr>
                  </a:solidFill>
                  <a:latin typeface="Arial" pitchFamily="34" charset="0"/>
                  <a:cs typeface="Arial" pitchFamily="34" charset="0"/>
                </a:rPr>
                <a:t>serum </a:t>
              </a:r>
              <a:r>
                <a:rPr lang="en-US" sz="2800" b="0" dirty="0" smtClean="0">
                  <a:solidFill>
                    <a:schemeClr val="accent1">
                      <a:lumMod val="50000"/>
                    </a:schemeClr>
                  </a:solidFill>
                  <a:latin typeface="Arial" pitchFamily="34" charset="0"/>
                  <a:cs typeface="Arial" pitchFamily="34" charset="0"/>
                </a:rPr>
                <a:t>NO level </a:t>
              </a:r>
              <a:r>
                <a:rPr lang="en-US" sz="2800" b="0" dirty="0" smtClean="0">
                  <a:solidFill>
                    <a:schemeClr val="accent1">
                      <a:lumMod val="50000"/>
                    </a:schemeClr>
                  </a:solidFill>
                  <a:latin typeface="Arial" pitchFamily="34" charset="0"/>
                  <a:cs typeface="Arial" pitchFamily="34" charset="0"/>
                </a:rPr>
                <a:t>including </a:t>
              </a:r>
              <a:r>
                <a:rPr lang="en-US" sz="2800" b="0" dirty="0" smtClean="0">
                  <a:solidFill>
                    <a:schemeClr val="accent1">
                      <a:lumMod val="50000"/>
                    </a:schemeClr>
                  </a:solidFill>
                  <a:latin typeface="Arial" pitchFamily="34" charset="0"/>
                  <a:cs typeface="Arial" pitchFamily="34" charset="0"/>
                </a:rPr>
                <a:t>substrate availability, concentration of ADMA, eNOS signaling, </a:t>
              </a:r>
              <a:r>
                <a:rPr lang="en-US" sz="2800" b="0" dirty="0" err="1" smtClean="0">
                  <a:solidFill>
                    <a:schemeClr val="accent1">
                      <a:lumMod val="50000"/>
                    </a:schemeClr>
                  </a:solidFill>
                  <a:latin typeface="Arial" pitchFamily="34" charset="0"/>
                  <a:cs typeface="Arial" pitchFamily="34" charset="0"/>
                </a:rPr>
                <a:t>tetrahydrobiopterin</a:t>
              </a:r>
              <a:r>
                <a:rPr lang="en-US" sz="2800" b="0" dirty="0" smtClean="0">
                  <a:solidFill>
                    <a:schemeClr val="accent1">
                      <a:lumMod val="50000"/>
                    </a:schemeClr>
                  </a:solidFill>
                  <a:latin typeface="Arial" pitchFamily="34" charset="0"/>
                  <a:cs typeface="Arial" pitchFamily="34" charset="0"/>
                </a:rPr>
                <a:t> availability and destruction of NO by free radicals.</a:t>
              </a:r>
            </a:p>
          </p:txBody>
        </p:sp>
      </p:grpSp>
      <p:sp>
        <p:nvSpPr>
          <p:cNvPr id="16" name="Rectangle 15"/>
          <p:cNvSpPr/>
          <p:nvPr/>
        </p:nvSpPr>
        <p:spPr bwMode="auto">
          <a:xfrm>
            <a:off x="0" y="5991726"/>
            <a:ext cx="312821" cy="36431622"/>
          </a:xfrm>
          <a:prstGeom prst="rect">
            <a:avLst/>
          </a:prstGeom>
          <a:solidFill>
            <a:srgbClr val="00D66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b="1" i="0" u="none" strike="noStrike" cap="none" normalizeH="0" baseline="0" smtClean="0">
              <a:ln>
                <a:noFill/>
              </a:ln>
              <a:solidFill>
                <a:schemeClr val="tx1"/>
              </a:solidFill>
              <a:effectLst/>
              <a:latin typeface="Times New Roman" pitchFamily="48" charset="0"/>
            </a:endParaRPr>
          </a:p>
        </p:txBody>
      </p:sp>
      <p:sp>
        <p:nvSpPr>
          <p:cNvPr id="17" name="Rectangle 16"/>
          <p:cNvSpPr/>
          <p:nvPr/>
        </p:nvSpPr>
        <p:spPr>
          <a:xfrm>
            <a:off x="5486400" y="1628783"/>
            <a:ext cx="24015032" cy="4647426"/>
          </a:xfrm>
          <a:prstGeom prst="rect">
            <a:avLst/>
          </a:prstGeom>
          <a:solidFill>
            <a:srgbClr val="00D661">
              <a:alpha val="71765"/>
            </a:srgb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pPr lvl="0" algn="ctr" eaLnBrk="0" hangingPunct="0"/>
            <a:r>
              <a:rPr lang="en-GB" sz="6000" dirty="0" smtClean="0">
                <a:solidFill>
                  <a:schemeClr val="accent1">
                    <a:lumMod val="50000"/>
                  </a:schemeClr>
                </a:solidFill>
                <a:latin typeface="Arial" pitchFamily="34" charset="0"/>
                <a:ea typeface="Times New Roman" pitchFamily="18" charset="0"/>
                <a:cs typeface="Arial" pitchFamily="34" charset="0"/>
              </a:rPr>
              <a:t>Endothelial nitric oxide </a:t>
            </a:r>
            <a:r>
              <a:rPr lang="en-GB" sz="6000" dirty="0" err="1" smtClean="0">
                <a:solidFill>
                  <a:schemeClr val="accent1">
                    <a:lumMod val="50000"/>
                  </a:schemeClr>
                </a:solidFill>
                <a:latin typeface="Arial" pitchFamily="34" charset="0"/>
                <a:ea typeface="Times New Roman" pitchFamily="18" charset="0"/>
                <a:cs typeface="Arial" pitchFamily="34" charset="0"/>
              </a:rPr>
              <a:t>synthase</a:t>
            </a:r>
            <a:r>
              <a:rPr lang="en-GB" sz="6000" dirty="0" smtClean="0">
                <a:solidFill>
                  <a:schemeClr val="accent1">
                    <a:lumMod val="50000"/>
                  </a:schemeClr>
                </a:solidFill>
                <a:latin typeface="Arial" pitchFamily="34" charset="0"/>
                <a:ea typeface="Times New Roman" pitchFamily="18" charset="0"/>
                <a:cs typeface="Arial" pitchFamily="34" charset="0"/>
              </a:rPr>
              <a:t> (</a:t>
            </a:r>
            <a:r>
              <a:rPr lang="en-GB" sz="6000" dirty="0" err="1" smtClean="0">
                <a:solidFill>
                  <a:schemeClr val="accent1">
                    <a:lumMod val="50000"/>
                  </a:schemeClr>
                </a:solidFill>
                <a:latin typeface="Arial" pitchFamily="34" charset="0"/>
                <a:ea typeface="Times New Roman" pitchFamily="18" charset="0"/>
                <a:cs typeface="Arial" pitchFamily="34" charset="0"/>
              </a:rPr>
              <a:t>eNOS</a:t>
            </a:r>
            <a:r>
              <a:rPr lang="en-GB" sz="6000" dirty="0" smtClean="0">
                <a:solidFill>
                  <a:schemeClr val="accent1">
                    <a:lumMod val="50000"/>
                  </a:schemeClr>
                </a:solidFill>
                <a:latin typeface="Arial" pitchFamily="34" charset="0"/>
                <a:ea typeface="Times New Roman" pitchFamily="18" charset="0"/>
                <a:cs typeface="Arial" pitchFamily="34" charset="0"/>
              </a:rPr>
              <a:t>) gene polymorphism </a:t>
            </a:r>
          </a:p>
          <a:p>
            <a:pPr lvl="0" algn="ctr" eaLnBrk="0" hangingPunct="0"/>
            <a:r>
              <a:rPr lang="en-GB" sz="6000" dirty="0" smtClean="0">
                <a:solidFill>
                  <a:schemeClr val="accent1">
                    <a:lumMod val="50000"/>
                  </a:schemeClr>
                </a:solidFill>
                <a:latin typeface="Arial" pitchFamily="34" charset="0"/>
                <a:ea typeface="Times New Roman" pitchFamily="18" charset="0"/>
                <a:cs typeface="Arial" pitchFamily="34" charset="0"/>
              </a:rPr>
              <a:t>in a random sample of Egyptian population</a:t>
            </a:r>
          </a:p>
          <a:p>
            <a:pPr lvl="0" algn="ctr"/>
            <a:endParaRPr lang="en-GB" sz="4000" b="0" u="sng" dirty="0" smtClean="0">
              <a:solidFill>
                <a:schemeClr val="accent1">
                  <a:lumMod val="50000"/>
                </a:schemeClr>
              </a:solidFill>
              <a:latin typeface="Arial" pitchFamily="34" charset="0"/>
              <a:ea typeface="Calibri" pitchFamily="34" charset="0"/>
              <a:cs typeface="Arial" pitchFamily="34" charset="0"/>
            </a:endParaRPr>
          </a:p>
          <a:p>
            <a:pPr lvl="0" algn="ctr"/>
            <a:r>
              <a:rPr lang="en-GB" sz="4000" b="0" dirty="0" smtClean="0">
                <a:solidFill>
                  <a:schemeClr val="accent1">
                    <a:lumMod val="50000"/>
                  </a:schemeClr>
                </a:solidFill>
                <a:latin typeface="Arial" pitchFamily="34" charset="0"/>
                <a:ea typeface="Calibri" pitchFamily="34" charset="0"/>
                <a:cs typeface="Arial" pitchFamily="34" charset="0"/>
              </a:rPr>
              <a:t>M. F. Abdel Rahman</a:t>
            </a:r>
            <a:r>
              <a:rPr lang="en-GB" sz="4000" b="0" baseline="30000" dirty="0" smtClean="0">
                <a:solidFill>
                  <a:schemeClr val="accent1">
                    <a:lumMod val="50000"/>
                  </a:schemeClr>
                </a:solidFill>
                <a:latin typeface="Arial" pitchFamily="34" charset="0"/>
                <a:ea typeface="Calibri" pitchFamily="34" charset="0"/>
                <a:cs typeface="Arial" pitchFamily="34" charset="0"/>
              </a:rPr>
              <a:t>1</a:t>
            </a:r>
            <a:r>
              <a:rPr lang="en-GB" sz="4000" b="0" dirty="0" smtClean="0">
                <a:solidFill>
                  <a:schemeClr val="accent1">
                    <a:lumMod val="50000"/>
                  </a:schemeClr>
                </a:solidFill>
                <a:latin typeface="Arial" pitchFamily="34" charset="0"/>
                <a:ea typeface="Calibri" pitchFamily="34" charset="0"/>
                <a:cs typeface="Arial" pitchFamily="34" charset="0"/>
              </a:rPr>
              <a:t>, S. M. Abdel-Maksoud</a:t>
            </a:r>
            <a:r>
              <a:rPr lang="en-GB" sz="4000" b="0" baseline="30000" dirty="0" smtClean="0">
                <a:solidFill>
                  <a:schemeClr val="accent1">
                    <a:lumMod val="50000"/>
                  </a:schemeClr>
                </a:solidFill>
                <a:latin typeface="Arial" pitchFamily="34" charset="0"/>
                <a:ea typeface="Calibri" pitchFamily="34" charset="0"/>
                <a:cs typeface="Arial" pitchFamily="34" charset="0"/>
              </a:rPr>
              <a:t>1</a:t>
            </a:r>
            <a:r>
              <a:rPr lang="en-GB" sz="4000" b="0" dirty="0" smtClean="0">
                <a:solidFill>
                  <a:schemeClr val="accent1">
                    <a:lumMod val="50000"/>
                  </a:schemeClr>
                </a:solidFill>
                <a:latin typeface="Arial" pitchFamily="34" charset="0"/>
                <a:ea typeface="Calibri" pitchFamily="34" charset="0"/>
                <a:cs typeface="Arial" pitchFamily="34" charset="0"/>
              </a:rPr>
              <a:t>, K. Abou-Aisha</a:t>
            </a:r>
            <a:r>
              <a:rPr lang="en-GB" sz="4000" b="0" baseline="30000" dirty="0" smtClean="0">
                <a:solidFill>
                  <a:schemeClr val="accent1">
                    <a:lumMod val="50000"/>
                  </a:schemeClr>
                </a:solidFill>
                <a:latin typeface="Arial" pitchFamily="34" charset="0"/>
                <a:ea typeface="Calibri" pitchFamily="34" charset="0"/>
                <a:cs typeface="Arial" pitchFamily="34" charset="0"/>
              </a:rPr>
              <a:t>2</a:t>
            </a:r>
            <a:r>
              <a:rPr lang="en-GB" sz="4000" b="0" dirty="0" smtClean="0">
                <a:solidFill>
                  <a:schemeClr val="accent1">
                    <a:lumMod val="50000"/>
                  </a:schemeClr>
                </a:solidFill>
                <a:latin typeface="Arial" pitchFamily="34" charset="0"/>
                <a:ea typeface="Calibri" pitchFamily="34" charset="0"/>
                <a:cs typeface="Arial" pitchFamily="34" charset="0"/>
              </a:rPr>
              <a:t> and M. Z. Gad</a:t>
            </a:r>
            <a:r>
              <a:rPr lang="en-GB" sz="4000" b="0" baseline="30000" dirty="0" smtClean="0">
                <a:solidFill>
                  <a:schemeClr val="accent1">
                    <a:lumMod val="50000"/>
                  </a:schemeClr>
                </a:solidFill>
                <a:latin typeface="Arial" pitchFamily="34" charset="0"/>
                <a:ea typeface="Calibri" pitchFamily="34" charset="0"/>
                <a:cs typeface="Arial" pitchFamily="34" charset="0"/>
              </a:rPr>
              <a:t>1</a:t>
            </a:r>
            <a:endParaRPr lang="en-US" sz="4000" b="0" dirty="0" smtClean="0">
              <a:solidFill>
                <a:schemeClr val="accent1">
                  <a:lumMod val="50000"/>
                </a:schemeClr>
              </a:solidFill>
              <a:latin typeface="Arial" pitchFamily="34" charset="0"/>
              <a:cs typeface="Arial" pitchFamily="34" charset="0"/>
            </a:endParaRPr>
          </a:p>
          <a:p>
            <a:pPr lvl="0" eaLnBrk="0" hangingPunct="0"/>
            <a:r>
              <a:rPr lang="en-GB" sz="3200" b="0" baseline="30000" dirty="0" smtClean="0">
                <a:solidFill>
                  <a:schemeClr val="accent1">
                    <a:lumMod val="50000"/>
                  </a:schemeClr>
                </a:solidFill>
                <a:latin typeface="Arial" pitchFamily="34" charset="0"/>
                <a:ea typeface="Calibri" pitchFamily="34" charset="0"/>
                <a:cs typeface="Arial" pitchFamily="34" charset="0"/>
              </a:rPr>
              <a:t>1</a:t>
            </a:r>
            <a:r>
              <a:rPr lang="en-GB" sz="3200" b="0" dirty="0" smtClean="0">
                <a:solidFill>
                  <a:schemeClr val="accent1">
                    <a:lumMod val="50000"/>
                  </a:schemeClr>
                </a:solidFill>
                <a:latin typeface="Arial" pitchFamily="34" charset="0"/>
                <a:ea typeface="Calibri" pitchFamily="34" charset="0"/>
                <a:cs typeface="Arial" pitchFamily="34" charset="0"/>
              </a:rPr>
              <a:t>Clinical Biochemistry Laboratory, Department of Biochemistry, Faculty of Pharmacy &amp; Biotechnology, German University in Cairo, Cairo, Egypt</a:t>
            </a:r>
            <a:endParaRPr lang="en-ZW" sz="3200" b="0" baseline="30000" dirty="0" smtClean="0">
              <a:solidFill>
                <a:schemeClr val="accent1">
                  <a:lumMod val="50000"/>
                </a:schemeClr>
              </a:solidFill>
              <a:latin typeface="Arial" pitchFamily="34" charset="0"/>
              <a:ea typeface="Calibri" pitchFamily="34" charset="0"/>
              <a:cs typeface="Arial" pitchFamily="34" charset="0"/>
            </a:endParaRPr>
          </a:p>
          <a:p>
            <a:pPr lvl="0" eaLnBrk="0" hangingPunct="0"/>
            <a:r>
              <a:rPr lang="en-ZW" sz="3200" b="0" baseline="30000" dirty="0" smtClean="0">
                <a:solidFill>
                  <a:schemeClr val="accent1">
                    <a:lumMod val="50000"/>
                  </a:schemeClr>
                </a:solidFill>
                <a:latin typeface="Arial" pitchFamily="34" charset="0"/>
                <a:ea typeface="Calibri" pitchFamily="34" charset="0"/>
                <a:cs typeface="Arial" pitchFamily="34" charset="0"/>
              </a:rPr>
              <a:t>2</a:t>
            </a:r>
            <a:r>
              <a:rPr lang="en-ZW" sz="3200" b="0" dirty="0" smtClean="0">
                <a:solidFill>
                  <a:schemeClr val="accent1">
                    <a:lumMod val="50000"/>
                  </a:schemeClr>
                </a:solidFill>
                <a:latin typeface="Arial" pitchFamily="34" charset="0"/>
                <a:ea typeface="Calibri" pitchFamily="34" charset="0"/>
                <a:cs typeface="Arial" pitchFamily="34" charset="0"/>
              </a:rPr>
              <a:t>Molecular Biology &amp; Biotechnology Laboratory, Faculty of Pharmacy &amp; Biotechnology, German university in Cairo, Cairo, Egypt.</a:t>
            </a:r>
            <a:r>
              <a:rPr lang="en-US" sz="3200" b="0" dirty="0" smtClean="0">
                <a:solidFill>
                  <a:schemeClr val="accent1">
                    <a:lumMod val="50000"/>
                  </a:schemeClr>
                </a:solidFill>
                <a:latin typeface="Arial" pitchFamily="34" charset="0"/>
                <a:cs typeface="Arial" pitchFamily="34" charset="0"/>
              </a:rPr>
              <a:t> </a:t>
            </a:r>
          </a:p>
        </p:txBody>
      </p:sp>
      <p:pic>
        <p:nvPicPr>
          <p:cNvPr id="24" name="Picture 15"/>
          <p:cNvPicPr preferRelativeResize="0">
            <a:picLocks noChangeArrowheads="1"/>
          </p:cNvPicPr>
          <p:nvPr/>
        </p:nvPicPr>
        <p:blipFill>
          <a:blip r:embed="rId3" cstate="print">
            <a:clrChange>
              <a:clrFrom>
                <a:srgbClr val="FFFFFF"/>
              </a:clrFrom>
              <a:clrTo>
                <a:srgbClr val="FFFFFF">
                  <a:alpha val="0"/>
                </a:srgbClr>
              </a:clrTo>
            </a:clrChange>
          </a:blip>
          <a:srcRect b="10429"/>
          <a:stretch>
            <a:fillRect/>
          </a:stretch>
        </p:blipFill>
        <p:spPr bwMode="auto">
          <a:xfrm>
            <a:off x="4314718" y="23421466"/>
            <a:ext cx="6989910" cy="5719017"/>
          </a:xfrm>
          <a:prstGeom prst="rect">
            <a:avLst/>
          </a:prstGeom>
          <a:noFill/>
          <a:ln w="9525">
            <a:noFill/>
            <a:miter lim="800000"/>
            <a:headEnd/>
            <a:tailEnd/>
          </a:ln>
        </p:spPr>
      </p:pic>
      <p:sp>
        <p:nvSpPr>
          <p:cNvPr id="26" name="Rectangle 47"/>
          <p:cNvSpPr>
            <a:spLocks noChangeArrowheads="1"/>
          </p:cNvSpPr>
          <p:nvPr/>
        </p:nvSpPr>
        <p:spPr bwMode="auto">
          <a:xfrm>
            <a:off x="565741" y="29028219"/>
            <a:ext cx="13956631" cy="905633"/>
          </a:xfrm>
          <a:prstGeom prst="rect">
            <a:avLst/>
          </a:prstGeom>
          <a:noFill/>
          <a:ln w="9525">
            <a:noFill/>
            <a:miter lim="800000"/>
            <a:headEnd/>
            <a:tailEnd/>
          </a:ln>
        </p:spPr>
        <p:txBody>
          <a:bodyPr wrap="square">
            <a:spAutoFit/>
          </a:bodyPr>
          <a:lstStyle/>
          <a:p>
            <a:pPr algn="just" eaLnBrk="0" hangingPunct="0">
              <a:lnSpc>
                <a:spcPct val="115000"/>
              </a:lnSpc>
            </a:pPr>
            <a:r>
              <a:rPr lang="en-US" sz="2400" dirty="0" smtClean="0">
                <a:solidFill>
                  <a:srgbClr val="800000"/>
                </a:solidFill>
                <a:latin typeface="Arial" pitchFamily="34" charset="0"/>
                <a:cs typeface="Arial" pitchFamily="34" charset="0"/>
              </a:rPr>
              <a:t>Figure 1: </a:t>
            </a:r>
            <a:r>
              <a:rPr lang="en-US" sz="2400" dirty="0">
                <a:solidFill>
                  <a:srgbClr val="800000"/>
                </a:solidFill>
                <a:latin typeface="Arial" pitchFamily="34" charset="0"/>
                <a:cs typeface="Arial" pitchFamily="34" charset="0"/>
              </a:rPr>
              <a:t>Representative of 2% agarose gel electrophoresis on Ban II RFLP of e-NOS gene. Lane 3, homozygous of GG; lane 7, homozygous of TT; lane </a:t>
            </a:r>
            <a:r>
              <a:rPr lang="en-US" sz="2400" dirty="0" smtClean="0">
                <a:solidFill>
                  <a:srgbClr val="800000"/>
                </a:solidFill>
                <a:latin typeface="Arial" pitchFamily="34" charset="0"/>
                <a:cs typeface="Arial" pitchFamily="34" charset="0"/>
              </a:rPr>
              <a:t>12, </a:t>
            </a:r>
            <a:r>
              <a:rPr lang="en-US" sz="2400" dirty="0">
                <a:solidFill>
                  <a:srgbClr val="800000"/>
                </a:solidFill>
                <a:latin typeface="Arial" pitchFamily="34" charset="0"/>
                <a:cs typeface="Arial" pitchFamily="34" charset="0"/>
              </a:rPr>
              <a:t>heterozygous of GT.</a:t>
            </a:r>
          </a:p>
        </p:txBody>
      </p:sp>
      <p:graphicFrame>
        <p:nvGraphicFramePr>
          <p:cNvPr id="29" name="Table 28"/>
          <p:cNvGraphicFramePr>
            <a:graphicFrameLocks noGrp="1"/>
          </p:cNvGraphicFramePr>
          <p:nvPr/>
        </p:nvGraphicFramePr>
        <p:xfrm>
          <a:off x="794084" y="34169683"/>
          <a:ext cx="13403179" cy="7601705"/>
        </p:xfrm>
        <a:graphic>
          <a:graphicData uri="http://schemas.openxmlformats.org/drawingml/2006/table">
            <a:tbl>
              <a:tblPr/>
              <a:tblGrid>
                <a:gridCol w="4430403"/>
                <a:gridCol w="1798003"/>
                <a:gridCol w="1798003"/>
                <a:gridCol w="1798003"/>
                <a:gridCol w="1798003"/>
                <a:gridCol w="1780764"/>
              </a:tblGrid>
              <a:tr h="627351">
                <a:tc>
                  <a:txBody>
                    <a:bodyPr/>
                    <a:lstStyle/>
                    <a:p>
                      <a:pPr>
                        <a:lnSpc>
                          <a:spcPct val="115000"/>
                        </a:lnSpc>
                        <a:spcAft>
                          <a:spcPts val="1000"/>
                        </a:spcAft>
                      </a:pPr>
                      <a:r>
                        <a:rPr lang="en-US" sz="2400" b="1" dirty="0">
                          <a:solidFill>
                            <a:schemeClr val="accent1">
                              <a:lumMod val="50000"/>
                            </a:schemeClr>
                          </a:solidFill>
                          <a:latin typeface="Arial" pitchFamily="34" charset="0"/>
                          <a:ea typeface="Calibri"/>
                          <a:cs typeface="Arial" pitchFamily="34" charset="0"/>
                        </a:rPr>
                        <a:t>Population</a:t>
                      </a:r>
                      <a:r>
                        <a:rPr lang="en-US" sz="2400" dirty="0">
                          <a:solidFill>
                            <a:schemeClr val="accent1">
                              <a:lumMod val="50000"/>
                            </a:schemeClr>
                          </a:solidFill>
                          <a:latin typeface="Arial" pitchFamily="34" charset="0"/>
                          <a:ea typeface="Calibri"/>
                          <a:cs typeface="Arial" pitchFamily="34" charset="0"/>
                        </a:rPr>
                        <a:t>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CD0A6"/>
                    </a:solidFill>
                  </a:tcPr>
                </a:tc>
                <a:tc>
                  <a:txBody>
                    <a:bodyPr/>
                    <a:lstStyle/>
                    <a:p>
                      <a:pPr algn="ctr">
                        <a:lnSpc>
                          <a:spcPct val="115000"/>
                        </a:lnSpc>
                        <a:spcAft>
                          <a:spcPts val="1000"/>
                        </a:spcAft>
                      </a:pPr>
                      <a:r>
                        <a:rPr lang="en-US" sz="2400" b="1" dirty="0">
                          <a:solidFill>
                            <a:schemeClr val="accent1">
                              <a:lumMod val="50000"/>
                            </a:schemeClr>
                          </a:solidFill>
                          <a:latin typeface="Arial" pitchFamily="34" charset="0"/>
                          <a:ea typeface="Calibri"/>
                          <a:cs typeface="Arial" pitchFamily="34" charset="0"/>
                        </a:rPr>
                        <a:t>GG %</a:t>
                      </a:r>
                      <a:r>
                        <a:rPr lang="en-US" sz="2400" dirty="0">
                          <a:solidFill>
                            <a:schemeClr val="accent1">
                              <a:lumMod val="50000"/>
                            </a:schemeClr>
                          </a:solidFill>
                          <a:latin typeface="Arial" pitchFamily="34" charset="0"/>
                          <a:ea typeface="Calibri"/>
                          <a:cs typeface="Arial" pitchFamily="34" charset="0"/>
                        </a:rPr>
                        <a:t>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CD0A6"/>
                    </a:solidFill>
                  </a:tcPr>
                </a:tc>
                <a:tc>
                  <a:txBody>
                    <a:bodyPr/>
                    <a:lstStyle/>
                    <a:p>
                      <a:pPr algn="ctr">
                        <a:lnSpc>
                          <a:spcPct val="115000"/>
                        </a:lnSpc>
                        <a:spcAft>
                          <a:spcPts val="1000"/>
                        </a:spcAft>
                      </a:pPr>
                      <a:r>
                        <a:rPr lang="en-US" sz="2400" b="1" dirty="0">
                          <a:solidFill>
                            <a:schemeClr val="accent1">
                              <a:lumMod val="50000"/>
                            </a:schemeClr>
                          </a:solidFill>
                          <a:latin typeface="Arial" pitchFamily="34" charset="0"/>
                          <a:ea typeface="Calibri"/>
                          <a:cs typeface="Arial" pitchFamily="34" charset="0"/>
                        </a:rPr>
                        <a:t>GT %</a:t>
                      </a:r>
                      <a:r>
                        <a:rPr lang="en-US" sz="2400" dirty="0">
                          <a:solidFill>
                            <a:schemeClr val="accent1">
                              <a:lumMod val="50000"/>
                            </a:schemeClr>
                          </a:solidFill>
                          <a:latin typeface="Arial" pitchFamily="34" charset="0"/>
                          <a:ea typeface="Calibri"/>
                          <a:cs typeface="Arial" pitchFamily="34" charset="0"/>
                        </a:rPr>
                        <a:t>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CD0A6"/>
                    </a:solidFill>
                  </a:tcPr>
                </a:tc>
                <a:tc>
                  <a:txBody>
                    <a:bodyPr/>
                    <a:lstStyle/>
                    <a:p>
                      <a:pPr algn="ctr">
                        <a:lnSpc>
                          <a:spcPct val="115000"/>
                        </a:lnSpc>
                        <a:spcAft>
                          <a:spcPts val="1000"/>
                        </a:spcAft>
                      </a:pPr>
                      <a:r>
                        <a:rPr lang="en-US" sz="2400" b="1" dirty="0">
                          <a:solidFill>
                            <a:schemeClr val="accent1">
                              <a:lumMod val="50000"/>
                            </a:schemeClr>
                          </a:solidFill>
                          <a:latin typeface="Arial" pitchFamily="34" charset="0"/>
                          <a:ea typeface="Calibri"/>
                          <a:cs typeface="Arial" pitchFamily="34" charset="0"/>
                        </a:rPr>
                        <a:t>TT %</a:t>
                      </a:r>
                      <a:r>
                        <a:rPr lang="en-US" sz="2400" dirty="0">
                          <a:solidFill>
                            <a:schemeClr val="accent1">
                              <a:lumMod val="50000"/>
                            </a:schemeClr>
                          </a:solidFill>
                          <a:latin typeface="Arial" pitchFamily="34" charset="0"/>
                          <a:ea typeface="Calibri"/>
                          <a:cs typeface="Arial" pitchFamily="34" charset="0"/>
                        </a:rPr>
                        <a:t>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CD0A6"/>
                    </a:solidFill>
                  </a:tcPr>
                </a:tc>
                <a:tc>
                  <a:txBody>
                    <a:bodyPr/>
                    <a:lstStyle/>
                    <a:p>
                      <a:pPr algn="ctr">
                        <a:lnSpc>
                          <a:spcPct val="115000"/>
                        </a:lnSpc>
                        <a:spcAft>
                          <a:spcPts val="1000"/>
                        </a:spcAft>
                      </a:pPr>
                      <a:r>
                        <a:rPr lang="en-US" sz="2400" b="1">
                          <a:solidFill>
                            <a:schemeClr val="accent1">
                              <a:lumMod val="50000"/>
                            </a:schemeClr>
                          </a:solidFill>
                          <a:latin typeface="Arial" pitchFamily="34" charset="0"/>
                          <a:ea typeface="Calibri"/>
                          <a:cs typeface="Arial" pitchFamily="34" charset="0"/>
                        </a:rPr>
                        <a:t>G%</a:t>
                      </a:r>
                      <a:r>
                        <a:rPr lang="en-US" sz="2400">
                          <a:solidFill>
                            <a:schemeClr val="accent1">
                              <a:lumMod val="50000"/>
                            </a:schemeClr>
                          </a:solidFill>
                          <a:latin typeface="Arial" pitchFamily="34" charset="0"/>
                          <a:ea typeface="Calibri"/>
                          <a:cs typeface="Arial" pitchFamily="34" charset="0"/>
                        </a:rPr>
                        <a:t>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CD0A6"/>
                    </a:solidFill>
                  </a:tcPr>
                </a:tc>
                <a:tc>
                  <a:txBody>
                    <a:bodyPr/>
                    <a:lstStyle/>
                    <a:p>
                      <a:pPr algn="ctr">
                        <a:lnSpc>
                          <a:spcPct val="115000"/>
                        </a:lnSpc>
                        <a:spcAft>
                          <a:spcPts val="1000"/>
                        </a:spcAft>
                      </a:pPr>
                      <a:r>
                        <a:rPr lang="en-US" sz="2400" b="1">
                          <a:solidFill>
                            <a:schemeClr val="accent1">
                              <a:lumMod val="50000"/>
                            </a:schemeClr>
                          </a:solidFill>
                          <a:latin typeface="Arial" pitchFamily="34" charset="0"/>
                          <a:ea typeface="Calibri"/>
                          <a:cs typeface="Arial" pitchFamily="34" charset="0"/>
                        </a:rPr>
                        <a:t>T%</a:t>
                      </a:r>
                      <a:r>
                        <a:rPr lang="en-US" sz="2400">
                          <a:solidFill>
                            <a:schemeClr val="accent1">
                              <a:lumMod val="50000"/>
                            </a:schemeClr>
                          </a:solidFill>
                          <a:latin typeface="Arial" pitchFamily="34" charset="0"/>
                          <a:ea typeface="Calibri"/>
                          <a:cs typeface="Arial" pitchFamily="34" charset="0"/>
                        </a:rPr>
                        <a:t>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CD0A6"/>
                    </a:solidFill>
                  </a:tcPr>
                </a:tc>
              </a:tr>
              <a:tr h="627351">
                <a:tc>
                  <a:txBody>
                    <a:bodyPr/>
                    <a:lstStyle/>
                    <a:p>
                      <a:pPr>
                        <a:lnSpc>
                          <a:spcPct val="115000"/>
                        </a:lnSpc>
                        <a:spcAft>
                          <a:spcPts val="1000"/>
                        </a:spcAft>
                      </a:pPr>
                      <a:r>
                        <a:rPr lang="en-US" sz="2400" b="1" dirty="0">
                          <a:solidFill>
                            <a:schemeClr val="tx1"/>
                          </a:solidFill>
                          <a:latin typeface="Arial" pitchFamily="34" charset="0"/>
                          <a:ea typeface="Calibri"/>
                          <a:cs typeface="Arial" pitchFamily="34" charset="0"/>
                        </a:rPr>
                        <a:t>Present study</a:t>
                      </a:r>
                      <a:r>
                        <a:rPr lang="en-US" sz="2400" dirty="0">
                          <a:solidFill>
                            <a:schemeClr val="tx1"/>
                          </a:solidFill>
                          <a:latin typeface="Arial" pitchFamily="34" charset="0"/>
                          <a:ea typeface="Calibri"/>
                          <a:cs typeface="Arial" pitchFamily="34" charset="0"/>
                        </a:rPr>
                        <a:t>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a:lnSpc>
                          <a:spcPct val="115000"/>
                        </a:lnSpc>
                        <a:spcAft>
                          <a:spcPts val="1000"/>
                        </a:spcAft>
                      </a:pPr>
                      <a:r>
                        <a:rPr lang="en-US" sz="2400" dirty="0">
                          <a:solidFill>
                            <a:schemeClr val="tx1"/>
                          </a:solidFill>
                          <a:latin typeface="Arial" pitchFamily="34" charset="0"/>
                          <a:ea typeface="Calibri"/>
                          <a:cs typeface="Arial" pitchFamily="34" charset="0"/>
                        </a:rPr>
                        <a:t>58.4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a:lnSpc>
                          <a:spcPct val="115000"/>
                        </a:lnSpc>
                        <a:spcAft>
                          <a:spcPts val="1000"/>
                        </a:spcAft>
                      </a:pPr>
                      <a:r>
                        <a:rPr lang="en-US" sz="2400" dirty="0">
                          <a:solidFill>
                            <a:schemeClr val="tx1"/>
                          </a:solidFill>
                          <a:latin typeface="Arial" pitchFamily="34" charset="0"/>
                          <a:ea typeface="Calibri"/>
                          <a:cs typeface="Arial" pitchFamily="34" charset="0"/>
                        </a:rPr>
                        <a:t>33.7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a:lnSpc>
                          <a:spcPct val="115000"/>
                        </a:lnSpc>
                        <a:spcAft>
                          <a:spcPts val="1000"/>
                        </a:spcAft>
                      </a:pPr>
                      <a:r>
                        <a:rPr lang="en-US" sz="2400" dirty="0">
                          <a:solidFill>
                            <a:schemeClr val="tx1"/>
                          </a:solidFill>
                          <a:latin typeface="Arial" pitchFamily="34" charset="0"/>
                          <a:ea typeface="Calibri"/>
                          <a:cs typeface="Arial" pitchFamily="34" charset="0"/>
                        </a:rPr>
                        <a:t>7.9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a:lnSpc>
                          <a:spcPct val="115000"/>
                        </a:lnSpc>
                        <a:spcAft>
                          <a:spcPts val="1000"/>
                        </a:spcAft>
                      </a:pPr>
                      <a:r>
                        <a:rPr lang="en-US" sz="2400" dirty="0">
                          <a:solidFill>
                            <a:schemeClr val="tx1"/>
                          </a:solidFill>
                          <a:latin typeface="Arial" pitchFamily="34" charset="0"/>
                          <a:ea typeface="Calibri"/>
                          <a:cs typeface="Arial" pitchFamily="34" charset="0"/>
                        </a:rPr>
                        <a:t>75.25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a:lnSpc>
                          <a:spcPct val="115000"/>
                        </a:lnSpc>
                        <a:spcAft>
                          <a:spcPts val="1000"/>
                        </a:spcAft>
                      </a:pPr>
                      <a:r>
                        <a:rPr lang="en-US" sz="2400" dirty="0">
                          <a:solidFill>
                            <a:schemeClr val="tx1"/>
                          </a:solidFill>
                          <a:latin typeface="Arial" pitchFamily="34" charset="0"/>
                          <a:ea typeface="Calibri"/>
                          <a:cs typeface="Arial" pitchFamily="34" charset="0"/>
                        </a:rPr>
                        <a:t>24.75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r>
              <a:tr h="627351">
                <a:tc>
                  <a:txBody>
                    <a:bodyPr/>
                    <a:lstStyle/>
                    <a:p>
                      <a:pPr>
                        <a:lnSpc>
                          <a:spcPct val="115000"/>
                        </a:lnSpc>
                        <a:spcAft>
                          <a:spcPts val="1000"/>
                        </a:spcAft>
                      </a:pPr>
                      <a:r>
                        <a:rPr lang="en-US" sz="2400" b="1" dirty="0">
                          <a:solidFill>
                            <a:schemeClr val="accent1">
                              <a:lumMod val="50000"/>
                            </a:schemeClr>
                          </a:solidFill>
                          <a:latin typeface="Arial" pitchFamily="34" charset="0"/>
                          <a:ea typeface="Calibri"/>
                          <a:cs typeface="Arial" pitchFamily="34" charset="0"/>
                        </a:rPr>
                        <a:t>Egypt Tanta (n=10)</a:t>
                      </a:r>
                      <a:r>
                        <a:rPr lang="en-US" sz="2400" dirty="0">
                          <a:solidFill>
                            <a:schemeClr val="accent1">
                              <a:lumMod val="50000"/>
                            </a:schemeClr>
                          </a:solidFill>
                          <a:latin typeface="Arial" pitchFamily="34" charset="0"/>
                          <a:ea typeface="Calibri"/>
                          <a:cs typeface="Arial" pitchFamily="34" charset="0"/>
                        </a:rPr>
                        <a:t> </a:t>
                      </a:r>
                      <a:r>
                        <a:rPr lang="en-ZW" sz="2400" b="0" dirty="0" smtClean="0">
                          <a:solidFill>
                            <a:schemeClr val="accent1">
                              <a:lumMod val="50000"/>
                            </a:schemeClr>
                          </a:solidFill>
                          <a:latin typeface="Arial" pitchFamily="34" charset="0"/>
                          <a:cs typeface="Arial" pitchFamily="34" charset="0"/>
                        </a:rPr>
                        <a:t>[4]</a:t>
                      </a:r>
                      <a:endParaRPr lang="en-US" sz="2400" dirty="0">
                        <a:solidFill>
                          <a:schemeClr val="accent1">
                            <a:lumMod val="50000"/>
                          </a:schemeClr>
                        </a:solidFill>
                        <a:latin typeface="Arial" pitchFamily="34" charset="0"/>
                        <a:ea typeface="Calibri"/>
                        <a:cs typeface="Arial" pitchFamily="34" charset="0"/>
                      </a:endParaRP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CD0A6"/>
                    </a:solidFill>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50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40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10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70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30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7351">
                <a:tc>
                  <a:txBody>
                    <a:bodyPr/>
                    <a:lstStyle/>
                    <a:p>
                      <a:pPr>
                        <a:lnSpc>
                          <a:spcPct val="115000"/>
                        </a:lnSpc>
                        <a:spcAft>
                          <a:spcPts val="1000"/>
                        </a:spcAft>
                      </a:pPr>
                      <a:r>
                        <a:rPr lang="en-US" sz="2400" b="1" dirty="0">
                          <a:solidFill>
                            <a:schemeClr val="accent1">
                              <a:lumMod val="50000"/>
                            </a:schemeClr>
                          </a:solidFill>
                          <a:latin typeface="Arial" pitchFamily="34" charset="0"/>
                          <a:ea typeface="Calibri"/>
                          <a:cs typeface="Arial" pitchFamily="34" charset="0"/>
                        </a:rPr>
                        <a:t>Caucasians living in Italy</a:t>
                      </a:r>
                      <a:r>
                        <a:rPr lang="en-US" sz="2400" dirty="0">
                          <a:solidFill>
                            <a:schemeClr val="accent1">
                              <a:lumMod val="50000"/>
                            </a:schemeClr>
                          </a:solidFill>
                          <a:latin typeface="Arial" pitchFamily="34" charset="0"/>
                          <a:ea typeface="Calibri"/>
                          <a:cs typeface="Arial" pitchFamily="34" charset="0"/>
                        </a:rPr>
                        <a:t> </a:t>
                      </a:r>
                      <a:r>
                        <a:rPr lang="en-ZW" sz="2400" b="0" dirty="0" smtClean="0">
                          <a:solidFill>
                            <a:schemeClr val="accent1">
                              <a:lumMod val="50000"/>
                            </a:schemeClr>
                          </a:solidFill>
                          <a:latin typeface="Arial" pitchFamily="34" charset="0"/>
                          <a:cs typeface="Arial" pitchFamily="34" charset="0"/>
                        </a:rPr>
                        <a:t>[5]</a:t>
                      </a:r>
                      <a:endParaRPr lang="en-US" sz="2400" dirty="0">
                        <a:solidFill>
                          <a:schemeClr val="accent1">
                            <a:lumMod val="50000"/>
                          </a:schemeClr>
                        </a:solidFill>
                        <a:latin typeface="Arial" pitchFamily="34" charset="0"/>
                        <a:ea typeface="Calibri"/>
                        <a:cs typeface="Arial" pitchFamily="34" charset="0"/>
                      </a:endParaRP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CD0A6"/>
                    </a:solidFill>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46.4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39.6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a:solidFill>
                            <a:schemeClr val="accent1">
                              <a:lumMod val="50000"/>
                            </a:schemeClr>
                          </a:solidFill>
                          <a:latin typeface="Arial" pitchFamily="34" charset="0"/>
                          <a:ea typeface="Calibri"/>
                          <a:cs typeface="Arial" pitchFamily="34" charset="0"/>
                        </a:rPr>
                        <a:t>14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66.2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33.8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1606">
                <a:tc>
                  <a:txBody>
                    <a:bodyPr/>
                    <a:lstStyle/>
                    <a:p>
                      <a:pPr>
                        <a:lnSpc>
                          <a:spcPct val="115000"/>
                        </a:lnSpc>
                        <a:spcAft>
                          <a:spcPts val="1000"/>
                        </a:spcAft>
                      </a:pPr>
                      <a:r>
                        <a:rPr lang="en-US" sz="2400" b="1" dirty="0">
                          <a:solidFill>
                            <a:schemeClr val="accent1">
                              <a:lumMod val="50000"/>
                            </a:schemeClr>
                          </a:solidFill>
                          <a:latin typeface="Arial" pitchFamily="34" charset="0"/>
                          <a:ea typeface="Calibri"/>
                          <a:cs typeface="Arial" pitchFamily="34" charset="0"/>
                        </a:rPr>
                        <a:t>Caucasians</a:t>
                      </a:r>
                      <a:endParaRPr lang="en-US" sz="2400" dirty="0">
                        <a:solidFill>
                          <a:schemeClr val="accent1">
                            <a:lumMod val="50000"/>
                          </a:schemeClr>
                        </a:solidFill>
                        <a:latin typeface="Arial" pitchFamily="34" charset="0"/>
                        <a:ea typeface="Calibri"/>
                        <a:cs typeface="Arial" pitchFamily="34" charset="0"/>
                      </a:endParaRPr>
                    </a:p>
                    <a:p>
                      <a:pPr>
                        <a:lnSpc>
                          <a:spcPct val="115000"/>
                        </a:lnSpc>
                        <a:spcAft>
                          <a:spcPts val="1000"/>
                        </a:spcAft>
                      </a:pPr>
                      <a:r>
                        <a:rPr lang="en-US" sz="2400" b="1" dirty="0">
                          <a:solidFill>
                            <a:schemeClr val="accent1">
                              <a:lumMod val="50000"/>
                            </a:schemeClr>
                          </a:solidFill>
                          <a:latin typeface="Arial" pitchFamily="34" charset="0"/>
                          <a:ea typeface="Calibri"/>
                          <a:cs typeface="Arial" pitchFamily="34" charset="0"/>
                        </a:rPr>
                        <a:t>(Multi-institutional study)</a:t>
                      </a:r>
                      <a:r>
                        <a:rPr lang="en-US" sz="2400" dirty="0">
                          <a:solidFill>
                            <a:schemeClr val="accent1">
                              <a:lumMod val="50000"/>
                            </a:schemeClr>
                          </a:solidFill>
                          <a:latin typeface="Arial" pitchFamily="34" charset="0"/>
                          <a:ea typeface="Calibri"/>
                          <a:cs typeface="Arial" pitchFamily="34" charset="0"/>
                        </a:rPr>
                        <a:t> </a:t>
                      </a:r>
                      <a:r>
                        <a:rPr lang="en-ZW" sz="2400" b="0" dirty="0" smtClean="0">
                          <a:solidFill>
                            <a:schemeClr val="accent1">
                              <a:lumMod val="50000"/>
                            </a:schemeClr>
                          </a:solidFill>
                          <a:latin typeface="Arial" pitchFamily="34" charset="0"/>
                          <a:cs typeface="Arial" pitchFamily="34" charset="0"/>
                        </a:rPr>
                        <a:t>[6]</a:t>
                      </a:r>
                      <a:endParaRPr lang="en-US" sz="2400" dirty="0">
                        <a:solidFill>
                          <a:schemeClr val="accent1">
                            <a:lumMod val="50000"/>
                          </a:schemeClr>
                        </a:solidFill>
                        <a:latin typeface="Arial" pitchFamily="34" charset="0"/>
                        <a:ea typeface="Calibri"/>
                        <a:cs typeface="Arial" pitchFamily="34" charset="0"/>
                      </a:endParaRP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CD0A6"/>
                    </a:solidFill>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48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43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9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69.5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30.5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1606">
                <a:tc>
                  <a:txBody>
                    <a:bodyPr/>
                    <a:lstStyle/>
                    <a:p>
                      <a:pPr>
                        <a:lnSpc>
                          <a:spcPct val="115000"/>
                        </a:lnSpc>
                        <a:spcAft>
                          <a:spcPts val="1000"/>
                        </a:spcAft>
                      </a:pPr>
                      <a:r>
                        <a:rPr lang="en-US" sz="2400" b="1" dirty="0">
                          <a:solidFill>
                            <a:schemeClr val="accent1">
                              <a:lumMod val="50000"/>
                            </a:schemeClr>
                          </a:solidFill>
                          <a:latin typeface="Arial" pitchFamily="34" charset="0"/>
                          <a:ea typeface="Calibri"/>
                          <a:cs typeface="Arial" pitchFamily="34" charset="0"/>
                        </a:rPr>
                        <a:t>Caucasians</a:t>
                      </a:r>
                      <a:endParaRPr lang="en-US" sz="2400" dirty="0">
                        <a:solidFill>
                          <a:schemeClr val="accent1">
                            <a:lumMod val="50000"/>
                          </a:schemeClr>
                        </a:solidFill>
                        <a:latin typeface="Arial" pitchFamily="34" charset="0"/>
                        <a:ea typeface="Calibri"/>
                        <a:cs typeface="Arial" pitchFamily="34" charset="0"/>
                      </a:endParaRPr>
                    </a:p>
                    <a:p>
                      <a:pPr>
                        <a:lnSpc>
                          <a:spcPct val="115000"/>
                        </a:lnSpc>
                        <a:spcAft>
                          <a:spcPts val="1000"/>
                        </a:spcAft>
                      </a:pPr>
                      <a:r>
                        <a:rPr lang="en-US" sz="2400" b="1" dirty="0">
                          <a:solidFill>
                            <a:schemeClr val="accent1">
                              <a:lumMod val="50000"/>
                            </a:schemeClr>
                          </a:solidFill>
                          <a:latin typeface="Arial" pitchFamily="34" charset="0"/>
                          <a:ea typeface="Calibri"/>
                          <a:cs typeface="Arial" pitchFamily="34" charset="0"/>
                        </a:rPr>
                        <a:t>living in Austria</a:t>
                      </a:r>
                      <a:r>
                        <a:rPr lang="en-US" sz="2400" dirty="0">
                          <a:solidFill>
                            <a:schemeClr val="accent1">
                              <a:lumMod val="50000"/>
                            </a:schemeClr>
                          </a:solidFill>
                          <a:latin typeface="Arial" pitchFamily="34" charset="0"/>
                          <a:ea typeface="Calibri"/>
                          <a:cs typeface="Arial" pitchFamily="34" charset="0"/>
                        </a:rPr>
                        <a:t> </a:t>
                      </a:r>
                      <a:r>
                        <a:rPr lang="en-ZW" sz="2400" b="0" dirty="0" smtClean="0">
                          <a:solidFill>
                            <a:schemeClr val="accent1">
                              <a:lumMod val="50000"/>
                            </a:schemeClr>
                          </a:solidFill>
                          <a:latin typeface="Arial" pitchFamily="34" charset="0"/>
                          <a:cs typeface="Arial" pitchFamily="34" charset="0"/>
                        </a:rPr>
                        <a:t>[7]</a:t>
                      </a:r>
                      <a:endParaRPr lang="en-US" sz="2400" dirty="0">
                        <a:solidFill>
                          <a:schemeClr val="accent1">
                            <a:lumMod val="50000"/>
                          </a:schemeClr>
                        </a:solidFill>
                        <a:latin typeface="Arial" pitchFamily="34" charset="0"/>
                        <a:ea typeface="Calibri"/>
                        <a:cs typeface="Arial" pitchFamily="34" charset="0"/>
                      </a:endParaRP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CD0A6"/>
                    </a:solidFill>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50.3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a:solidFill>
                            <a:schemeClr val="accent1">
                              <a:lumMod val="50000"/>
                            </a:schemeClr>
                          </a:solidFill>
                          <a:latin typeface="Arial" pitchFamily="34" charset="0"/>
                          <a:ea typeface="Calibri"/>
                          <a:cs typeface="Arial" pitchFamily="34" charset="0"/>
                        </a:rPr>
                        <a:t>41.5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8.2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71.05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28.95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7351">
                <a:tc>
                  <a:txBody>
                    <a:bodyPr/>
                    <a:lstStyle/>
                    <a:p>
                      <a:pPr>
                        <a:lnSpc>
                          <a:spcPct val="115000"/>
                        </a:lnSpc>
                        <a:spcAft>
                          <a:spcPts val="1000"/>
                        </a:spcAft>
                      </a:pPr>
                      <a:r>
                        <a:rPr lang="en-US" sz="2400" b="1" dirty="0">
                          <a:solidFill>
                            <a:schemeClr val="accent1">
                              <a:lumMod val="50000"/>
                            </a:schemeClr>
                          </a:solidFill>
                          <a:latin typeface="Arial" pitchFamily="34" charset="0"/>
                          <a:ea typeface="Calibri"/>
                          <a:cs typeface="Arial" pitchFamily="34" charset="0"/>
                        </a:rPr>
                        <a:t>Japanese </a:t>
                      </a:r>
                      <a:r>
                        <a:rPr lang="en-ZW" sz="2400" b="0" dirty="0" smtClean="0">
                          <a:solidFill>
                            <a:schemeClr val="accent1">
                              <a:lumMod val="50000"/>
                            </a:schemeClr>
                          </a:solidFill>
                          <a:latin typeface="Arial" pitchFamily="34" charset="0"/>
                          <a:cs typeface="Arial" pitchFamily="34" charset="0"/>
                        </a:rPr>
                        <a:t>[8]</a:t>
                      </a:r>
                      <a:endParaRPr lang="en-US" sz="2400" dirty="0">
                        <a:solidFill>
                          <a:schemeClr val="accent1">
                            <a:lumMod val="50000"/>
                          </a:schemeClr>
                        </a:solidFill>
                        <a:latin typeface="Arial" pitchFamily="34" charset="0"/>
                        <a:ea typeface="Calibri"/>
                        <a:cs typeface="Arial" pitchFamily="34" charset="0"/>
                      </a:endParaRP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CD0A6"/>
                    </a:solidFill>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84.4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a:solidFill>
                            <a:schemeClr val="accent1">
                              <a:lumMod val="50000"/>
                            </a:schemeClr>
                          </a:solidFill>
                          <a:latin typeface="Arial" pitchFamily="34" charset="0"/>
                          <a:ea typeface="Calibri"/>
                          <a:cs typeface="Arial" pitchFamily="34" charset="0"/>
                        </a:rPr>
                        <a:t>14.8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a:solidFill>
                            <a:schemeClr val="accent1">
                              <a:lumMod val="50000"/>
                            </a:schemeClr>
                          </a:solidFill>
                          <a:latin typeface="Arial" pitchFamily="34" charset="0"/>
                          <a:ea typeface="Calibri"/>
                          <a:cs typeface="Arial" pitchFamily="34" charset="0"/>
                        </a:rPr>
                        <a:t>0.8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91.8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8.2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7351">
                <a:tc>
                  <a:txBody>
                    <a:bodyPr/>
                    <a:lstStyle/>
                    <a:p>
                      <a:pPr>
                        <a:lnSpc>
                          <a:spcPct val="115000"/>
                        </a:lnSpc>
                        <a:spcAft>
                          <a:spcPts val="1000"/>
                        </a:spcAft>
                      </a:pPr>
                      <a:r>
                        <a:rPr lang="en-US" sz="2400" b="1" dirty="0">
                          <a:solidFill>
                            <a:schemeClr val="accent1">
                              <a:lumMod val="50000"/>
                            </a:schemeClr>
                          </a:solidFill>
                          <a:latin typeface="Arial" pitchFamily="34" charset="0"/>
                          <a:ea typeface="Calibri"/>
                          <a:cs typeface="Arial" pitchFamily="34" charset="0"/>
                        </a:rPr>
                        <a:t>Korean </a:t>
                      </a:r>
                      <a:r>
                        <a:rPr lang="en-ZW" sz="2400" b="0" dirty="0" smtClean="0">
                          <a:solidFill>
                            <a:schemeClr val="accent1">
                              <a:lumMod val="50000"/>
                            </a:schemeClr>
                          </a:solidFill>
                          <a:latin typeface="Arial" pitchFamily="34" charset="0"/>
                          <a:cs typeface="Arial" pitchFamily="34" charset="0"/>
                        </a:rPr>
                        <a:t>[9]</a:t>
                      </a:r>
                      <a:endParaRPr lang="en-US" sz="2400" dirty="0">
                        <a:solidFill>
                          <a:schemeClr val="accent1">
                            <a:lumMod val="50000"/>
                          </a:schemeClr>
                        </a:solidFill>
                        <a:latin typeface="Arial" pitchFamily="34" charset="0"/>
                        <a:ea typeface="Calibri"/>
                        <a:cs typeface="Arial" pitchFamily="34" charset="0"/>
                      </a:endParaRP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CD0A6"/>
                    </a:solidFill>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79.6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a:solidFill>
                            <a:schemeClr val="accent1">
                              <a:lumMod val="50000"/>
                            </a:schemeClr>
                          </a:solidFill>
                          <a:latin typeface="Arial" pitchFamily="34" charset="0"/>
                          <a:ea typeface="Calibri"/>
                          <a:cs typeface="Arial" pitchFamily="34" charset="0"/>
                        </a:rPr>
                        <a:t>19.5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a:solidFill>
                            <a:schemeClr val="accent1">
                              <a:lumMod val="50000"/>
                            </a:schemeClr>
                          </a:solidFill>
                          <a:latin typeface="Arial" pitchFamily="34" charset="0"/>
                          <a:ea typeface="Calibri"/>
                          <a:cs typeface="Arial" pitchFamily="34" charset="0"/>
                        </a:rPr>
                        <a:t>0.9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89.35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10.65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7351">
                <a:tc>
                  <a:txBody>
                    <a:bodyPr/>
                    <a:lstStyle/>
                    <a:p>
                      <a:pPr>
                        <a:lnSpc>
                          <a:spcPct val="115000"/>
                        </a:lnSpc>
                        <a:spcAft>
                          <a:spcPts val="1000"/>
                        </a:spcAft>
                      </a:pPr>
                      <a:r>
                        <a:rPr lang="en-US" sz="2400" b="1" dirty="0">
                          <a:solidFill>
                            <a:schemeClr val="accent1">
                              <a:lumMod val="50000"/>
                            </a:schemeClr>
                          </a:solidFill>
                          <a:latin typeface="Arial" pitchFamily="34" charset="0"/>
                          <a:ea typeface="Calibri"/>
                          <a:cs typeface="Arial" pitchFamily="34" charset="0"/>
                        </a:rPr>
                        <a:t>South Indians </a:t>
                      </a:r>
                      <a:r>
                        <a:rPr lang="en-ZW" sz="2400" b="0" dirty="0" smtClean="0">
                          <a:solidFill>
                            <a:schemeClr val="accent1">
                              <a:lumMod val="50000"/>
                            </a:schemeClr>
                          </a:solidFill>
                          <a:latin typeface="Arial" pitchFamily="34" charset="0"/>
                          <a:cs typeface="Arial" pitchFamily="34" charset="0"/>
                        </a:rPr>
                        <a:t>[10]</a:t>
                      </a:r>
                      <a:endParaRPr lang="en-US" sz="2400" dirty="0">
                        <a:solidFill>
                          <a:schemeClr val="accent1">
                            <a:lumMod val="50000"/>
                          </a:schemeClr>
                        </a:solidFill>
                        <a:latin typeface="Arial" pitchFamily="34" charset="0"/>
                        <a:ea typeface="Calibri"/>
                        <a:cs typeface="Arial" pitchFamily="34" charset="0"/>
                      </a:endParaRP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CD0A6"/>
                    </a:solidFill>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74.3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a:solidFill>
                            <a:schemeClr val="accent1">
                              <a:lumMod val="50000"/>
                            </a:schemeClr>
                          </a:solidFill>
                          <a:latin typeface="Arial" pitchFamily="34" charset="0"/>
                          <a:ea typeface="Calibri"/>
                          <a:cs typeface="Arial" pitchFamily="34" charset="0"/>
                        </a:rPr>
                        <a:t>25.7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a:solidFill>
                            <a:schemeClr val="accent1">
                              <a:lumMod val="50000"/>
                            </a:schemeClr>
                          </a:solidFill>
                          <a:latin typeface="Arial" pitchFamily="34" charset="0"/>
                          <a:ea typeface="Calibri"/>
                          <a:cs typeface="Arial" pitchFamily="34" charset="0"/>
                        </a:rPr>
                        <a:t>0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87.15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12.85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7351">
                <a:tc>
                  <a:txBody>
                    <a:bodyPr/>
                    <a:lstStyle/>
                    <a:p>
                      <a:pPr>
                        <a:lnSpc>
                          <a:spcPct val="115000"/>
                        </a:lnSpc>
                        <a:spcAft>
                          <a:spcPts val="1000"/>
                        </a:spcAft>
                      </a:pPr>
                      <a:r>
                        <a:rPr lang="en-US" sz="2400" b="1" dirty="0">
                          <a:solidFill>
                            <a:schemeClr val="accent1">
                              <a:lumMod val="50000"/>
                            </a:schemeClr>
                          </a:solidFill>
                          <a:latin typeface="Arial" pitchFamily="34" charset="0"/>
                          <a:ea typeface="Calibri"/>
                          <a:cs typeface="Arial" pitchFamily="34" charset="0"/>
                        </a:rPr>
                        <a:t>South Africans </a:t>
                      </a:r>
                      <a:r>
                        <a:rPr lang="en-ZW" sz="2400" b="0" dirty="0" smtClean="0">
                          <a:solidFill>
                            <a:schemeClr val="accent1">
                              <a:lumMod val="50000"/>
                            </a:schemeClr>
                          </a:solidFill>
                          <a:latin typeface="Arial" pitchFamily="34" charset="0"/>
                          <a:cs typeface="Arial" pitchFamily="34" charset="0"/>
                        </a:rPr>
                        <a:t>[11]</a:t>
                      </a:r>
                      <a:endParaRPr lang="en-US" sz="2400" dirty="0">
                        <a:solidFill>
                          <a:schemeClr val="accent1">
                            <a:lumMod val="50000"/>
                          </a:schemeClr>
                        </a:solidFill>
                        <a:latin typeface="Arial" pitchFamily="34" charset="0"/>
                        <a:ea typeface="Calibri"/>
                        <a:cs typeface="Arial" pitchFamily="34" charset="0"/>
                      </a:endParaRP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CD0A6"/>
                    </a:solidFill>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78.6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a:solidFill>
                            <a:schemeClr val="accent1">
                              <a:lumMod val="50000"/>
                            </a:schemeClr>
                          </a:solidFill>
                          <a:latin typeface="Arial" pitchFamily="34" charset="0"/>
                          <a:ea typeface="Calibri"/>
                          <a:cs typeface="Arial" pitchFamily="34" charset="0"/>
                        </a:rPr>
                        <a:t>19.1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a:solidFill>
                            <a:schemeClr val="accent1">
                              <a:lumMod val="50000"/>
                            </a:schemeClr>
                          </a:solidFill>
                          <a:latin typeface="Arial" pitchFamily="34" charset="0"/>
                          <a:ea typeface="Calibri"/>
                          <a:cs typeface="Arial" pitchFamily="34" charset="0"/>
                        </a:rPr>
                        <a:t>2.4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a:solidFill>
                            <a:schemeClr val="accent1">
                              <a:lumMod val="50000"/>
                            </a:schemeClr>
                          </a:solidFill>
                          <a:latin typeface="Arial" pitchFamily="34" charset="0"/>
                          <a:ea typeface="Calibri"/>
                          <a:cs typeface="Arial" pitchFamily="34" charset="0"/>
                        </a:rPr>
                        <a:t>88.1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11.9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7351">
                <a:tc>
                  <a:txBody>
                    <a:bodyPr/>
                    <a:lstStyle/>
                    <a:p>
                      <a:pPr>
                        <a:lnSpc>
                          <a:spcPct val="115000"/>
                        </a:lnSpc>
                        <a:spcAft>
                          <a:spcPts val="1000"/>
                        </a:spcAft>
                      </a:pPr>
                      <a:r>
                        <a:rPr lang="en-US" sz="2400" b="1" dirty="0">
                          <a:solidFill>
                            <a:schemeClr val="accent1">
                              <a:lumMod val="50000"/>
                            </a:schemeClr>
                          </a:solidFill>
                          <a:latin typeface="Arial" pitchFamily="34" charset="0"/>
                          <a:ea typeface="Calibri"/>
                          <a:cs typeface="Arial" pitchFamily="34" charset="0"/>
                        </a:rPr>
                        <a:t>African Americans </a:t>
                      </a:r>
                      <a:r>
                        <a:rPr lang="en-ZW" sz="2400" b="0" dirty="0" smtClean="0">
                          <a:solidFill>
                            <a:schemeClr val="accent1">
                              <a:lumMod val="50000"/>
                            </a:schemeClr>
                          </a:solidFill>
                          <a:latin typeface="Arial" pitchFamily="34" charset="0"/>
                          <a:cs typeface="Arial" pitchFamily="34" charset="0"/>
                        </a:rPr>
                        <a:t>[6]</a:t>
                      </a:r>
                      <a:endParaRPr lang="en-US" sz="2400" dirty="0">
                        <a:solidFill>
                          <a:schemeClr val="accent1">
                            <a:lumMod val="50000"/>
                          </a:schemeClr>
                        </a:solidFill>
                        <a:latin typeface="Arial" pitchFamily="34" charset="0"/>
                        <a:ea typeface="Calibri"/>
                        <a:cs typeface="Arial" pitchFamily="34" charset="0"/>
                      </a:endParaRP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CD0A6"/>
                    </a:solidFill>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68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30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a:solidFill>
                            <a:schemeClr val="accent1">
                              <a:lumMod val="50000"/>
                            </a:schemeClr>
                          </a:solidFill>
                          <a:latin typeface="Arial" pitchFamily="34" charset="0"/>
                          <a:ea typeface="Calibri"/>
                          <a:cs typeface="Arial" pitchFamily="34" charset="0"/>
                        </a:rPr>
                        <a:t>1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a:solidFill>
                            <a:schemeClr val="accent1">
                              <a:lumMod val="50000"/>
                            </a:schemeClr>
                          </a:solidFill>
                          <a:latin typeface="Arial" pitchFamily="34" charset="0"/>
                          <a:ea typeface="Calibri"/>
                          <a:cs typeface="Arial" pitchFamily="34" charset="0"/>
                        </a:rPr>
                        <a:t>83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2400" dirty="0">
                          <a:solidFill>
                            <a:schemeClr val="accent1">
                              <a:lumMod val="50000"/>
                            </a:schemeClr>
                          </a:solidFill>
                          <a:latin typeface="Arial" pitchFamily="34" charset="0"/>
                          <a:ea typeface="Calibri"/>
                          <a:cs typeface="Arial" pitchFamily="34" charset="0"/>
                        </a:rPr>
                        <a:t>17 </a:t>
                      </a:r>
                    </a:p>
                  </a:txBody>
                  <a:tcPr marL="81280" marR="812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 name="Rectangle 29"/>
          <p:cNvSpPr/>
          <p:nvPr/>
        </p:nvSpPr>
        <p:spPr>
          <a:xfrm>
            <a:off x="565741" y="41779788"/>
            <a:ext cx="13953744" cy="905256"/>
          </a:xfrm>
          <a:prstGeom prst="rect">
            <a:avLst/>
          </a:prstGeom>
        </p:spPr>
        <p:txBody>
          <a:bodyPr>
            <a:spAutoFit/>
          </a:bodyPr>
          <a:lstStyle/>
          <a:p>
            <a:r>
              <a:rPr lang="en-US" sz="2400" dirty="0" smtClean="0">
                <a:solidFill>
                  <a:srgbClr val="800000"/>
                </a:solidFill>
                <a:latin typeface="Arial" pitchFamily="34" charset="0"/>
                <a:cs typeface="Arial" pitchFamily="34" charset="0"/>
              </a:rPr>
              <a:t>Table 1: Comparison between </a:t>
            </a:r>
            <a:r>
              <a:rPr lang="en-US" sz="2400" dirty="0" err="1" smtClean="0">
                <a:solidFill>
                  <a:srgbClr val="800000"/>
                </a:solidFill>
                <a:latin typeface="Arial" pitchFamily="34" charset="0"/>
                <a:cs typeface="Arial" pitchFamily="34" charset="0"/>
              </a:rPr>
              <a:t>eNOS</a:t>
            </a:r>
            <a:r>
              <a:rPr lang="en-US" sz="2400" dirty="0" smtClean="0">
                <a:solidFill>
                  <a:srgbClr val="800000"/>
                </a:solidFill>
                <a:latin typeface="Arial" pitchFamily="34" charset="0"/>
                <a:cs typeface="Arial" pitchFamily="34" charset="0"/>
              </a:rPr>
              <a:t> genotype distribution and allele frequency in the present study and other different populations </a:t>
            </a:r>
            <a:endParaRPr lang="en-US" sz="2400" dirty="0">
              <a:solidFill>
                <a:srgbClr val="800000"/>
              </a:solidFill>
              <a:latin typeface="Arial" pitchFamily="34" charset="0"/>
              <a:cs typeface="Arial" pitchFamily="34" charset="0"/>
            </a:endParaRPr>
          </a:p>
        </p:txBody>
      </p:sp>
      <p:grpSp>
        <p:nvGrpSpPr>
          <p:cNvPr id="58" name="Group 57"/>
          <p:cNvGrpSpPr/>
          <p:nvPr/>
        </p:nvGrpSpPr>
        <p:grpSpPr>
          <a:xfrm>
            <a:off x="565741" y="29830000"/>
            <a:ext cx="12933688" cy="4133910"/>
            <a:chOff x="565741" y="30070630"/>
            <a:chExt cx="12933688" cy="4133910"/>
          </a:xfrm>
        </p:grpSpPr>
        <p:sp>
          <p:nvSpPr>
            <p:cNvPr id="27" name="Rectangle 26"/>
            <p:cNvSpPr/>
            <p:nvPr/>
          </p:nvSpPr>
          <p:spPr>
            <a:xfrm>
              <a:off x="565741" y="33373543"/>
              <a:ext cx="6797585" cy="830997"/>
            </a:xfrm>
            <a:prstGeom prst="rect">
              <a:avLst/>
            </a:prstGeom>
          </p:spPr>
          <p:txBody>
            <a:bodyPr wrap="square">
              <a:spAutoFit/>
            </a:bodyPr>
            <a:lstStyle/>
            <a:p>
              <a:r>
                <a:rPr lang="en-US" sz="2400" dirty="0" smtClean="0">
                  <a:solidFill>
                    <a:srgbClr val="800000"/>
                  </a:solidFill>
                  <a:latin typeface="Arial" pitchFamily="34" charset="0"/>
                  <a:cs typeface="Arial" pitchFamily="34" charset="0"/>
                </a:rPr>
                <a:t>Figure 2: Genotype distribution of </a:t>
              </a:r>
              <a:r>
                <a:rPr lang="en-US" sz="2400" dirty="0" err="1" smtClean="0">
                  <a:solidFill>
                    <a:srgbClr val="800000"/>
                  </a:solidFill>
                  <a:latin typeface="Arial" pitchFamily="34" charset="0"/>
                  <a:cs typeface="Arial" pitchFamily="34" charset="0"/>
                </a:rPr>
                <a:t>eNOS</a:t>
              </a:r>
              <a:r>
                <a:rPr lang="en-US" sz="2400" dirty="0" smtClean="0">
                  <a:solidFill>
                    <a:srgbClr val="800000"/>
                  </a:solidFill>
                  <a:latin typeface="Arial" pitchFamily="34" charset="0"/>
                  <a:cs typeface="Arial" pitchFamily="34" charset="0"/>
                </a:rPr>
                <a:t> Glu298Asp. </a:t>
              </a:r>
              <a:endParaRPr lang="en-US" sz="2400" dirty="0">
                <a:solidFill>
                  <a:srgbClr val="800000"/>
                </a:solidFill>
                <a:latin typeface="Arial" pitchFamily="34" charset="0"/>
                <a:cs typeface="Arial" pitchFamily="34" charset="0"/>
              </a:endParaRPr>
            </a:p>
          </p:txBody>
        </p:sp>
        <p:sp>
          <p:nvSpPr>
            <p:cNvPr id="28" name="Rectangle 27"/>
            <p:cNvSpPr/>
            <p:nvPr/>
          </p:nvSpPr>
          <p:spPr>
            <a:xfrm>
              <a:off x="7994423" y="33373543"/>
              <a:ext cx="5505006" cy="830997"/>
            </a:xfrm>
            <a:prstGeom prst="rect">
              <a:avLst/>
            </a:prstGeom>
          </p:spPr>
          <p:txBody>
            <a:bodyPr wrap="square">
              <a:spAutoFit/>
            </a:bodyPr>
            <a:lstStyle/>
            <a:p>
              <a:r>
                <a:rPr lang="en-US" sz="2400" dirty="0" smtClean="0">
                  <a:solidFill>
                    <a:srgbClr val="800000"/>
                  </a:solidFill>
                  <a:latin typeface="Arial" pitchFamily="34" charset="0"/>
                  <a:cs typeface="Arial" pitchFamily="34" charset="0"/>
                </a:rPr>
                <a:t>Figure 3: Allele frequencies of </a:t>
              </a:r>
              <a:r>
                <a:rPr lang="en-US" sz="2400" dirty="0" err="1" smtClean="0">
                  <a:solidFill>
                    <a:srgbClr val="800000"/>
                  </a:solidFill>
                  <a:latin typeface="Arial" pitchFamily="34" charset="0"/>
                  <a:cs typeface="Arial" pitchFamily="34" charset="0"/>
                </a:rPr>
                <a:t>eNOS</a:t>
              </a:r>
              <a:r>
                <a:rPr lang="en-US" sz="2400" dirty="0" smtClean="0">
                  <a:solidFill>
                    <a:srgbClr val="800000"/>
                  </a:solidFill>
                  <a:latin typeface="Arial" pitchFamily="34" charset="0"/>
                  <a:cs typeface="Arial" pitchFamily="34" charset="0"/>
                </a:rPr>
                <a:t> Glu298Asp. </a:t>
              </a:r>
              <a:endParaRPr lang="en-US" sz="2400" dirty="0">
                <a:solidFill>
                  <a:srgbClr val="800000"/>
                </a:solidFill>
                <a:latin typeface="Arial" pitchFamily="34" charset="0"/>
                <a:cs typeface="Arial" pitchFamily="34" charset="0"/>
              </a:endParaRPr>
            </a:p>
          </p:txBody>
        </p:sp>
        <p:pic>
          <p:nvPicPr>
            <p:cNvPr id="3079" name="Picture 7"/>
            <p:cNvPicPr>
              <a:picLocks noChangeAspect="1" noChangeArrowheads="1"/>
            </p:cNvPicPr>
            <p:nvPr/>
          </p:nvPicPr>
          <p:blipFill>
            <a:blip r:embed="rId4" cstate="print"/>
            <a:srcRect/>
            <a:stretch>
              <a:fillRect/>
            </a:stretch>
          </p:blipFill>
          <p:spPr bwMode="auto">
            <a:xfrm>
              <a:off x="7962372" y="30070630"/>
              <a:ext cx="5335400" cy="3604776"/>
            </a:xfrm>
            <a:prstGeom prst="rect">
              <a:avLst/>
            </a:prstGeom>
            <a:noFill/>
            <a:ln w="9525">
              <a:noFill/>
              <a:miter lim="800000"/>
              <a:headEnd/>
              <a:tailEnd/>
            </a:ln>
            <a:effectLst/>
          </p:spPr>
        </p:pic>
        <p:pic>
          <p:nvPicPr>
            <p:cNvPr id="3080" name="Picture 8"/>
            <p:cNvPicPr>
              <a:picLocks noChangeAspect="1" noChangeArrowheads="1"/>
            </p:cNvPicPr>
            <p:nvPr/>
          </p:nvPicPr>
          <p:blipFill>
            <a:blip r:embed="rId5" cstate="print"/>
            <a:srcRect/>
            <a:stretch>
              <a:fillRect/>
            </a:stretch>
          </p:blipFill>
          <p:spPr bwMode="auto">
            <a:xfrm>
              <a:off x="588879" y="30070630"/>
              <a:ext cx="5335400" cy="3604776"/>
            </a:xfrm>
            <a:prstGeom prst="rect">
              <a:avLst/>
            </a:prstGeom>
            <a:noFill/>
            <a:ln w="9525">
              <a:noFill/>
              <a:miter lim="800000"/>
              <a:headEnd/>
              <a:tailEnd/>
            </a:ln>
            <a:effectLst/>
          </p:spPr>
        </p:pic>
      </p:grpSp>
      <p:grpSp>
        <p:nvGrpSpPr>
          <p:cNvPr id="62" name="Group 61"/>
          <p:cNvGrpSpPr/>
          <p:nvPr/>
        </p:nvGrpSpPr>
        <p:grpSpPr>
          <a:xfrm>
            <a:off x="15039473" y="6521113"/>
            <a:ext cx="14510085" cy="5721142"/>
            <a:chOff x="15039473" y="6521113"/>
            <a:chExt cx="14510085" cy="5721142"/>
          </a:xfrm>
        </p:grpSpPr>
        <p:sp>
          <p:nvSpPr>
            <p:cNvPr id="41" name="Rectangle 40"/>
            <p:cNvSpPr/>
            <p:nvPr/>
          </p:nvSpPr>
          <p:spPr>
            <a:xfrm>
              <a:off x="15039473" y="11780590"/>
              <a:ext cx="14510085" cy="461665"/>
            </a:xfrm>
            <a:prstGeom prst="rect">
              <a:avLst/>
            </a:prstGeom>
          </p:spPr>
          <p:txBody>
            <a:bodyPr wrap="square">
              <a:spAutoFit/>
            </a:bodyPr>
            <a:lstStyle/>
            <a:p>
              <a:pPr algn="just"/>
              <a:r>
                <a:rPr lang="en-US" sz="2400" dirty="0" smtClean="0">
                  <a:solidFill>
                    <a:schemeClr val="accent1">
                      <a:lumMod val="50000"/>
                    </a:schemeClr>
                  </a:solidFill>
                  <a:latin typeface="Arial" pitchFamily="34" charset="0"/>
                  <a:cs typeface="Arial" pitchFamily="34" charset="0"/>
                </a:rPr>
                <a:t>Figure 4: Mean serum NO concentration of different </a:t>
              </a:r>
              <a:r>
                <a:rPr lang="en-US" sz="2400" dirty="0" err="1" smtClean="0">
                  <a:solidFill>
                    <a:schemeClr val="accent1">
                      <a:lumMod val="50000"/>
                    </a:schemeClr>
                  </a:solidFill>
                  <a:latin typeface="Arial" pitchFamily="34" charset="0"/>
                  <a:cs typeface="Arial" pitchFamily="34" charset="0"/>
                </a:rPr>
                <a:t>eNOS</a:t>
              </a:r>
              <a:r>
                <a:rPr lang="en-US" sz="2400" dirty="0" smtClean="0">
                  <a:solidFill>
                    <a:schemeClr val="accent1">
                      <a:lumMod val="50000"/>
                    </a:schemeClr>
                  </a:solidFill>
                  <a:latin typeface="Arial" pitchFamily="34" charset="0"/>
                  <a:cs typeface="Arial" pitchFamily="34" charset="0"/>
                </a:rPr>
                <a:t> genotypes in all subjects.</a:t>
              </a:r>
              <a:endParaRPr lang="en-US" sz="2400" dirty="0">
                <a:solidFill>
                  <a:schemeClr val="accent1">
                    <a:lumMod val="50000"/>
                  </a:schemeClr>
                </a:solidFill>
                <a:latin typeface="Arial" pitchFamily="34" charset="0"/>
                <a:cs typeface="Arial" pitchFamily="34" charset="0"/>
              </a:endParaRPr>
            </a:p>
          </p:txBody>
        </p:sp>
        <p:pic>
          <p:nvPicPr>
            <p:cNvPr id="3087" name="Picture 15"/>
            <p:cNvPicPr>
              <a:picLocks noChangeAspect="1" noChangeArrowheads="1"/>
            </p:cNvPicPr>
            <p:nvPr/>
          </p:nvPicPr>
          <p:blipFill>
            <a:blip r:embed="rId6" cstate="print"/>
            <a:srcRect/>
            <a:stretch>
              <a:fillRect/>
            </a:stretch>
          </p:blipFill>
          <p:spPr bwMode="auto">
            <a:xfrm>
              <a:off x="15119365" y="6521113"/>
              <a:ext cx="9165970" cy="5507204"/>
            </a:xfrm>
            <a:prstGeom prst="rect">
              <a:avLst/>
            </a:prstGeom>
            <a:noFill/>
            <a:ln w="9525">
              <a:noFill/>
              <a:miter lim="800000"/>
              <a:headEnd/>
              <a:tailEnd/>
            </a:ln>
            <a:effectLst/>
          </p:spPr>
        </p:pic>
        <p:sp>
          <p:nvSpPr>
            <p:cNvPr id="47" name="TextBox 46"/>
            <p:cNvSpPr txBox="1"/>
            <p:nvPr/>
          </p:nvSpPr>
          <p:spPr>
            <a:xfrm>
              <a:off x="24881310" y="7188034"/>
              <a:ext cx="1515979" cy="461665"/>
            </a:xfrm>
            <a:prstGeom prst="rect">
              <a:avLst/>
            </a:prstGeom>
            <a:noFill/>
          </p:spPr>
          <p:txBody>
            <a:bodyPr wrap="square" rtlCol="0">
              <a:spAutoFit/>
            </a:bodyPr>
            <a:lstStyle/>
            <a:p>
              <a:r>
                <a:rPr lang="en-US" sz="2400" dirty="0" smtClean="0">
                  <a:solidFill>
                    <a:schemeClr val="accent1">
                      <a:lumMod val="50000"/>
                    </a:schemeClr>
                  </a:solidFill>
                  <a:latin typeface="Arial" pitchFamily="34" charset="0"/>
                  <a:cs typeface="Arial" pitchFamily="34" charset="0"/>
                </a:rPr>
                <a:t>P&gt;0.05</a:t>
              </a:r>
              <a:endParaRPr lang="en-US" sz="2400" dirty="0">
                <a:solidFill>
                  <a:schemeClr val="accent1">
                    <a:lumMod val="50000"/>
                  </a:schemeClr>
                </a:solidFill>
                <a:latin typeface="Arial" pitchFamily="34" charset="0"/>
                <a:cs typeface="Arial" pitchFamily="34" charset="0"/>
              </a:endParaRPr>
            </a:p>
          </p:txBody>
        </p:sp>
      </p:grpSp>
      <p:grpSp>
        <p:nvGrpSpPr>
          <p:cNvPr id="63" name="Group 62"/>
          <p:cNvGrpSpPr/>
          <p:nvPr/>
        </p:nvGrpSpPr>
        <p:grpSpPr>
          <a:xfrm>
            <a:off x="15039473" y="12416240"/>
            <a:ext cx="14750716" cy="7873527"/>
            <a:chOff x="15039473" y="12416240"/>
            <a:chExt cx="14750716" cy="7873527"/>
          </a:xfrm>
        </p:grpSpPr>
        <p:sp>
          <p:nvSpPr>
            <p:cNvPr id="44" name="TextBox 43"/>
            <p:cNvSpPr txBox="1"/>
            <p:nvPr/>
          </p:nvSpPr>
          <p:spPr>
            <a:xfrm>
              <a:off x="15039473" y="19828102"/>
              <a:ext cx="14750716" cy="461665"/>
            </a:xfrm>
            <a:prstGeom prst="rect">
              <a:avLst/>
            </a:prstGeom>
            <a:noFill/>
          </p:spPr>
          <p:txBody>
            <a:bodyPr wrap="square" rtlCol="0">
              <a:spAutoFit/>
            </a:bodyPr>
            <a:lstStyle/>
            <a:p>
              <a:pPr algn="just"/>
              <a:r>
                <a:rPr lang="en-US" sz="2400" dirty="0" smtClean="0">
                  <a:solidFill>
                    <a:schemeClr val="accent1">
                      <a:lumMod val="50000"/>
                    </a:schemeClr>
                  </a:solidFill>
                  <a:latin typeface="Arial" pitchFamily="34" charset="0"/>
                  <a:cs typeface="Arial" pitchFamily="34" charset="0"/>
                </a:rPr>
                <a:t>Figure 5: Mean serum NO concentration of different age groups in male, female and all subjects.</a:t>
              </a:r>
              <a:endParaRPr lang="en-US" sz="2400" dirty="0">
                <a:solidFill>
                  <a:schemeClr val="accent1">
                    <a:lumMod val="50000"/>
                  </a:schemeClr>
                </a:solidFill>
                <a:latin typeface="Arial" pitchFamily="34" charset="0"/>
                <a:cs typeface="Arial" pitchFamily="34" charset="0"/>
              </a:endParaRPr>
            </a:p>
          </p:txBody>
        </p:sp>
        <p:pic>
          <p:nvPicPr>
            <p:cNvPr id="42" name="Picture 12"/>
            <p:cNvPicPr>
              <a:picLocks noChangeAspect="1" noChangeArrowheads="1"/>
            </p:cNvPicPr>
            <p:nvPr/>
          </p:nvPicPr>
          <p:blipFill>
            <a:blip r:embed="rId7" cstate="print"/>
            <a:srcRect l="72932" t="38517" b="37979"/>
            <a:stretch>
              <a:fillRect/>
            </a:stretch>
          </p:blipFill>
          <p:spPr bwMode="auto">
            <a:xfrm>
              <a:off x="24881310" y="15816500"/>
              <a:ext cx="2759611" cy="1419726"/>
            </a:xfrm>
            <a:prstGeom prst="rect">
              <a:avLst/>
            </a:prstGeom>
            <a:noFill/>
            <a:ln w="9525">
              <a:noFill/>
              <a:miter lim="800000"/>
              <a:headEnd/>
              <a:tailEnd/>
            </a:ln>
            <a:effectLst/>
          </p:spPr>
        </p:pic>
        <p:pic>
          <p:nvPicPr>
            <p:cNvPr id="3084" name="Picture 12"/>
            <p:cNvPicPr>
              <a:picLocks noChangeAspect="1" noChangeArrowheads="1"/>
            </p:cNvPicPr>
            <p:nvPr/>
          </p:nvPicPr>
          <p:blipFill>
            <a:blip r:embed="rId7" cstate="print"/>
            <a:srcRect r="27225"/>
            <a:stretch>
              <a:fillRect/>
            </a:stretch>
          </p:blipFill>
          <p:spPr bwMode="auto">
            <a:xfrm>
              <a:off x="15119363" y="12416240"/>
              <a:ext cx="9328805" cy="7594609"/>
            </a:xfrm>
            <a:prstGeom prst="rect">
              <a:avLst/>
            </a:prstGeom>
            <a:noFill/>
            <a:ln w="9525">
              <a:noFill/>
              <a:miter lim="800000"/>
              <a:headEnd/>
              <a:tailEnd/>
            </a:ln>
            <a:effectLst/>
          </p:spPr>
        </p:pic>
        <p:sp>
          <p:nvSpPr>
            <p:cNvPr id="48" name="TextBox 47"/>
            <p:cNvSpPr txBox="1"/>
            <p:nvPr/>
          </p:nvSpPr>
          <p:spPr>
            <a:xfrm>
              <a:off x="24881310" y="13531544"/>
              <a:ext cx="1515979" cy="461665"/>
            </a:xfrm>
            <a:prstGeom prst="rect">
              <a:avLst/>
            </a:prstGeom>
            <a:noFill/>
          </p:spPr>
          <p:txBody>
            <a:bodyPr wrap="square" rtlCol="0">
              <a:spAutoFit/>
            </a:bodyPr>
            <a:lstStyle/>
            <a:p>
              <a:r>
                <a:rPr lang="en-US" sz="2400" dirty="0" smtClean="0">
                  <a:solidFill>
                    <a:schemeClr val="accent1">
                      <a:lumMod val="50000"/>
                    </a:schemeClr>
                  </a:solidFill>
                  <a:latin typeface="Arial" pitchFamily="34" charset="0"/>
                  <a:cs typeface="Arial" pitchFamily="34" charset="0"/>
                </a:rPr>
                <a:t>P&gt;0.05</a:t>
              </a:r>
              <a:endParaRPr lang="en-US" sz="2400" dirty="0">
                <a:solidFill>
                  <a:schemeClr val="accent1">
                    <a:lumMod val="50000"/>
                  </a:schemeClr>
                </a:solidFill>
                <a:latin typeface="Arial" pitchFamily="34" charset="0"/>
                <a:cs typeface="Arial" pitchFamily="34" charset="0"/>
              </a:endParaRPr>
            </a:p>
          </p:txBody>
        </p:sp>
      </p:grpSp>
      <p:pic>
        <p:nvPicPr>
          <p:cNvPr id="64" name="Picture 6" descr="E:\Omar\GUC Logos\GUC logo med res.jpg"/>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144378" y="2660271"/>
            <a:ext cx="5701941" cy="2584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olumns">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lumns">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600" b="1" i="0" u="none" strike="noStrike" cap="none" normalizeH="0" baseline="0" smtClean="0">
            <a:ln>
              <a:noFill/>
            </a:ln>
            <a:solidFill>
              <a:schemeClr val="tx1"/>
            </a:solidFill>
            <a:effectLst/>
            <a:latin typeface="Times New Roman" pitchFamily="4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600" b="1" i="0" u="none" strike="noStrike" cap="none" normalizeH="0" baseline="0" smtClean="0">
            <a:ln>
              <a:noFill/>
            </a:ln>
            <a:solidFill>
              <a:schemeClr val="tx1"/>
            </a:solidFill>
            <a:effectLst/>
            <a:latin typeface="Times New Roman" pitchFamily="48" charset="0"/>
          </a:defRPr>
        </a:defPPr>
      </a:lstStyle>
    </a:lnDef>
  </a:objectDefaults>
  <a:extraClrSchemeLst>
    <a:extraClrScheme>
      <a:clrScheme name="Columns 1">
        <a:dk1>
          <a:srgbClr val="000066"/>
        </a:dk1>
        <a:lt1>
          <a:srgbClr val="FFFFFF"/>
        </a:lt1>
        <a:dk2>
          <a:srgbClr val="5E6DA4"/>
        </a:dk2>
        <a:lt2>
          <a:srgbClr val="FFFFFF"/>
        </a:lt2>
        <a:accent1>
          <a:srgbClr val="6666FF"/>
        </a:accent1>
        <a:accent2>
          <a:srgbClr val="9999FF"/>
        </a:accent2>
        <a:accent3>
          <a:srgbClr val="B6BAC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Columns 2">
        <a:dk1>
          <a:srgbClr val="003366"/>
        </a:dk1>
        <a:lt1>
          <a:srgbClr val="FFFFFF"/>
        </a:lt1>
        <a:dk2>
          <a:srgbClr val="5E6DA4"/>
        </a:dk2>
        <a:lt2>
          <a:srgbClr val="FFFFFF"/>
        </a:lt2>
        <a:accent1>
          <a:srgbClr val="9966FF"/>
        </a:accent1>
        <a:accent2>
          <a:srgbClr val="00CC66"/>
        </a:accent2>
        <a:accent3>
          <a:srgbClr val="B6BACF"/>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Columns 3">
        <a:dk1>
          <a:srgbClr val="000000"/>
        </a:dk1>
        <a:lt1>
          <a:srgbClr val="FFFFFF"/>
        </a:lt1>
        <a:dk2>
          <a:srgbClr val="5E6DA4"/>
        </a:dk2>
        <a:lt2>
          <a:srgbClr val="FFFFFF"/>
        </a:lt2>
        <a:accent1>
          <a:srgbClr val="FF6600"/>
        </a:accent1>
        <a:accent2>
          <a:srgbClr val="FFCC00"/>
        </a:accent2>
        <a:accent3>
          <a:srgbClr val="B6BACF"/>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8040</TotalTime>
  <Words>2152</Words>
  <Application>Microsoft Office PowerPoint</Application>
  <PresentationFormat>Custom</PresentationFormat>
  <Paragraphs>205</Paragraphs>
  <Slides>1</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vt:i4>
      </vt:variant>
    </vt:vector>
  </HeadingPairs>
  <TitlesOfParts>
    <vt:vector size="4" baseType="lpstr">
      <vt:lpstr>Columns</vt:lpstr>
      <vt:lpstr>Zeichnung</vt:lpstr>
      <vt:lpstr>Dokument</vt:lpstr>
      <vt:lpstr>Slide 1</vt:lpstr>
    </vt:vector>
  </TitlesOfParts>
  <Company>MRI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Kein Folientitel</dc:title>
  <dc:creator>Würschmidt</dc:creator>
  <cp:lastModifiedBy>mohamed</cp:lastModifiedBy>
  <cp:revision>642</cp:revision>
  <cp:lastPrinted>2001-04-04T19:57:39Z</cp:lastPrinted>
  <dcterms:created xsi:type="dcterms:W3CDTF">1999-11-01T09:35:14Z</dcterms:created>
  <dcterms:modified xsi:type="dcterms:W3CDTF">2011-05-10T23:28:12Z</dcterms:modified>
</cp:coreProperties>
</file>