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3.xml" ContentType="application/vnd.openxmlformats-officedocument.drawingml.chart+xml"/>
  <Override PartName="/ppt/charts/chart4.xml" ContentType="application/vnd.openxmlformats-officedocument.drawingml.chart+xml"/>
  <Default Extension="doc" ContentType="application/msword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3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854825" cy="97504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500" b="1" kern="1200">
        <a:solidFill>
          <a:schemeClr val="tx1"/>
        </a:solidFill>
        <a:latin typeface="Times New Roman" pitchFamily="18" charset="0"/>
        <a:ea typeface="ＭＳ Ｐゴシック" pitchFamily="34" charset="-128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sz="500" b="1" kern="1200">
        <a:solidFill>
          <a:schemeClr val="tx1"/>
        </a:solidFill>
        <a:latin typeface="Times New Roman" pitchFamily="18" charset="0"/>
        <a:ea typeface="ＭＳ Ｐゴシック" pitchFamily="34" charset="-128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sz="500" b="1" kern="1200">
        <a:solidFill>
          <a:schemeClr val="tx1"/>
        </a:solidFill>
        <a:latin typeface="Times New Roman" pitchFamily="18" charset="0"/>
        <a:ea typeface="ＭＳ Ｐゴシック" pitchFamily="34" charset="-128"/>
        <a:cs typeface="Arial" charset="0"/>
      </a:defRPr>
    </a:lvl3pPr>
    <a:lvl4pPr marL="1368425" indent="3175" algn="l" rtl="0" fontAlgn="base">
      <a:spcBef>
        <a:spcPct val="0"/>
      </a:spcBef>
      <a:spcAft>
        <a:spcPct val="0"/>
      </a:spcAft>
      <a:defRPr sz="500" b="1" kern="1200">
        <a:solidFill>
          <a:schemeClr val="tx1"/>
        </a:solidFill>
        <a:latin typeface="Times New Roman" pitchFamily="18" charset="0"/>
        <a:ea typeface="ＭＳ Ｐゴシック" pitchFamily="34" charset="-128"/>
        <a:cs typeface="Arial" charset="0"/>
      </a:defRPr>
    </a:lvl4pPr>
    <a:lvl5pPr marL="1825625" indent="3175" algn="l" rtl="0" fontAlgn="base">
      <a:spcBef>
        <a:spcPct val="0"/>
      </a:spcBef>
      <a:spcAft>
        <a:spcPct val="0"/>
      </a:spcAft>
      <a:defRPr sz="500" b="1" kern="1200">
        <a:solidFill>
          <a:schemeClr val="tx1"/>
        </a:solidFill>
        <a:latin typeface="Times New Roman" pitchFamily="18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sz="500" b="1" kern="1200">
        <a:solidFill>
          <a:schemeClr val="tx1"/>
        </a:solidFill>
        <a:latin typeface="Times New Roman" pitchFamily="18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sz="500" b="1" kern="1200">
        <a:solidFill>
          <a:schemeClr val="tx1"/>
        </a:solidFill>
        <a:latin typeface="Times New Roman" pitchFamily="18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sz="500" b="1" kern="1200">
        <a:solidFill>
          <a:schemeClr val="tx1"/>
        </a:solidFill>
        <a:latin typeface="Times New Roman" pitchFamily="18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sz="500" b="1" kern="1200">
        <a:solidFill>
          <a:schemeClr val="tx1"/>
        </a:solidFill>
        <a:latin typeface="Times New Roman" pitchFamily="18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FFFF"/>
    <a:srgbClr val="66FFFF"/>
    <a:srgbClr val="FF0000"/>
    <a:srgbClr val="CC0099"/>
    <a:srgbClr val="CC9900"/>
    <a:srgbClr val="FFFF00"/>
    <a:srgbClr val="FF0066"/>
    <a:srgbClr val="00CC66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7583" autoAdjust="0"/>
    <p:restoredTop sz="95944" autoAdjust="0"/>
  </p:normalViewPr>
  <p:slideViewPr>
    <p:cSldViewPr snapToGrid="0">
      <p:cViewPr>
        <p:scale>
          <a:sx n="40" d="100"/>
          <a:sy n="40" d="100"/>
        </p:scale>
        <p:origin x="234" y="6240"/>
      </p:cViewPr>
      <p:guideLst>
        <p:guide orient="horz" pos="18394"/>
        <p:guide pos="104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72"/>
    </p:cViewPr>
  </p:sorterViewPr>
  <p:notesViewPr>
    <p:cSldViewPr snapToGrid="0">
      <p:cViewPr>
        <p:scale>
          <a:sx n="33" d="100"/>
          <a:sy n="33" d="100"/>
        </p:scale>
        <p:origin x="-1926" y="-180"/>
      </p:cViewPr>
      <p:guideLst>
        <p:guide orient="horz" pos="3468"/>
        <p:guide pos="215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istrator\Desktop\gRAPH%20PAD%20rESULT\eNOS%20genotype%20DISTRIBUT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istrator\Desktop\gRAPH%20PAD%20rESULT\eNOS%20genotype%20DISTRIBUTIO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istrator\Desktop\gRAPH%20PAD%20rESULT\eNOS%20genotype%20DISTRIBUTION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istrator\Desktop\gRAPH%20PAD%20rESULT\eNOS%20genotype%20DISTRIBU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view3D>
      <c:rAngAx val="1"/>
    </c:view3D>
    <c:floor>
      <c:spPr>
        <a:ln w="31750">
          <a:solidFill>
            <a:srgbClr val="000000"/>
          </a:solidFill>
        </a:ln>
      </c:spPr>
    </c:floor>
    <c:plotArea>
      <c:layout/>
      <c:bar3DChart>
        <c:barDir val="col"/>
        <c:grouping val="stacked"/>
        <c:ser>
          <c:idx val="0"/>
          <c:order val="0"/>
          <c:tx>
            <c:strRef>
              <c:f>'NADPH allele distribution'!$A$2</c:f>
              <c:strCache>
                <c:ptCount val="1"/>
                <c:pt idx="0">
                  <c:v>C allele</c:v>
                </c:pt>
              </c:strCache>
            </c:strRef>
          </c:tx>
          <c:spPr>
            <a:solidFill>
              <a:srgbClr val="000000"/>
            </a:solidFill>
          </c:spPr>
          <c:dLbls>
            <c:txPr>
              <a:bodyPr/>
              <a:lstStyle/>
              <a:p>
                <a:pPr>
                  <a:defRPr sz="2000" b="1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Val val="1"/>
          </c:dLbls>
          <c:cat>
            <c:strRef>
              <c:f>'NADPH allele distribution'!$B$1:$C$1</c:f>
              <c:strCache>
                <c:ptCount val="2"/>
                <c:pt idx="0">
                  <c:v>Controls</c:v>
                </c:pt>
                <c:pt idx="1">
                  <c:v>MI</c:v>
                </c:pt>
              </c:strCache>
            </c:strRef>
          </c:cat>
          <c:val>
            <c:numRef>
              <c:f>'NADPH allele distribution'!$B$2:$C$2</c:f>
              <c:numCache>
                <c:formatCode>General</c:formatCode>
                <c:ptCount val="2"/>
                <c:pt idx="0">
                  <c:v>63</c:v>
                </c:pt>
                <c:pt idx="1">
                  <c:v>71</c:v>
                </c:pt>
              </c:numCache>
            </c:numRef>
          </c:val>
        </c:ser>
        <c:ser>
          <c:idx val="1"/>
          <c:order val="1"/>
          <c:tx>
            <c:strRef>
              <c:f>'NADPH allele distribution'!$A$3</c:f>
              <c:strCache>
                <c:ptCount val="1"/>
                <c:pt idx="0">
                  <c:v>T allele</c:v>
                </c:pt>
              </c:strCache>
            </c:strRef>
          </c:tx>
          <c:spPr>
            <a:solidFill>
              <a:srgbClr val="00FFFF"/>
            </a:solidFill>
          </c:spPr>
          <c:dLbls>
            <c:txPr>
              <a:bodyPr/>
              <a:lstStyle/>
              <a:p>
                <a:pPr>
                  <a:defRPr sz="2000" b="1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Val val="1"/>
          </c:dLbls>
          <c:cat>
            <c:strRef>
              <c:f>'NADPH allele distribution'!$B$1:$C$1</c:f>
              <c:strCache>
                <c:ptCount val="2"/>
                <c:pt idx="0">
                  <c:v>Controls</c:v>
                </c:pt>
                <c:pt idx="1">
                  <c:v>MI</c:v>
                </c:pt>
              </c:strCache>
            </c:strRef>
          </c:cat>
          <c:val>
            <c:numRef>
              <c:f>'NADPH allele distribution'!$B$3:$C$3</c:f>
              <c:numCache>
                <c:formatCode>General</c:formatCode>
                <c:ptCount val="2"/>
                <c:pt idx="0">
                  <c:v>37</c:v>
                </c:pt>
                <c:pt idx="1">
                  <c:v>29</c:v>
                </c:pt>
              </c:numCache>
            </c:numRef>
          </c:val>
        </c:ser>
        <c:shape val="box"/>
        <c:axId val="72705152"/>
        <c:axId val="72706688"/>
        <c:axId val="0"/>
      </c:bar3DChart>
      <c:catAx>
        <c:axId val="72705152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72706688"/>
        <c:crosses val="autoZero"/>
        <c:auto val="1"/>
        <c:lblAlgn val="ctr"/>
        <c:lblOffset val="100"/>
      </c:catAx>
      <c:valAx>
        <c:axId val="7270668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pPr>
                <a:r>
                  <a:rPr lang="en-US" sz="2000" b="1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percentage of subjects</a:t>
                </a:r>
              </a:p>
            </c:rich>
          </c:tx>
          <c:layout>
            <c:manualLayout>
              <c:xMode val="edge"/>
              <c:yMode val="edge"/>
              <c:x val="2.5447033161950662E-2"/>
              <c:y val="0.22401702391367742"/>
            </c:manualLayout>
          </c:layout>
        </c:title>
        <c:numFmt formatCode="General" sourceLinked="1"/>
        <c:tickLblPos val="nextTo"/>
        <c:spPr>
          <a:ln w="31750">
            <a:solidFill>
              <a:srgbClr val="000000"/>
            </a:solidFill>
          </a:ln>
        </c:spPr>
        <c:txPr>
          <a:bodyPr/>
          <a:lstStyle/>
          <a:p>
            <a:pPr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727051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376077134193868"/>
          <c:y val="2.0449475065616819E-2"/>
          <c:w val="0.20888757655293091"/>
          <c:h val="0.33410104986876682"/>
        </c:manualLayout>
      </c:layout>
      <c:txPr>
        <a:bodyPr/>
        <a:lstStyle/>
        <a:p>
          <a:pPr>
            <a:defRPr sz="2200" b="1">
              <a:solidFill>
                <a:srgbClr val="000000"/>
              </a:solidFill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</c:chart>
  <c:spPr>
    <a:solidFill>
      <a:srgbClr val="FFFFFF"/>
    </a:soli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view3D>
      <c:rAngAx val="1"/>
    </c:view3D>
    <c:floor>
      <c:spPr>
        <a:ln w="31750">
          <a:solidFill>
            <a:srgbClr val="000000"/>
          </a:solidFill>
        </a:ln>
      </c:spPr>
    </c:floor>
    <c:plotArea>
      <c:layout>
        <c:manualLayout>
          <c:layoutTarget val="inner"/>
          <c:xMode val="edge"/>
          <c:yMode val="edge"/>
          <c:x val="0.12814046788671971"/>
          <c:y val="0.11584244677748616"/>
          <c:w val="0.61939460169673044"/>
          <c:h val="0.66134596088837783"/>
        </c:manualLayout>
      </c:layout>
      <c:bar3DChart>
        <c:barDir val="col"/>
        <c:grouping val="stacked"/>
        <c:ser>
          <c:idx val="0"/>
          <c:order val="0"/>
          <c:tx>
            <c:strRef>
              <c:f>'eNOS DISTRIBUTION'!$A$2</c:f>
              <c:strCache>
                <c:ptCount val="1"/>
                <c:pt idx="0">
                  <c:v>GG genotype</c:v>
                </c:pt>
              </c:strCache>
            </c:strRef>
          </c:tx>
          <c:spPr>
            <a:solidFill>
              <a:srgbClr val="002060"/>
            </a:solidFill>
          </c:spPr>
          <c:dLbls>
            <c:txPr>
              <a:bodyPr/>
              <a:lstStyle/>
              <a:p>
                <a:pPr>
                  <a:defRPr sz="2000" b="1"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Val val="1"/>
          </c:dLbls>
          <c:cat>
            <c:strRef>
              <c:f>'eNOS DISTRIBUTION'!$B$1:$C$1</c:f>
              <c:strCache>
                <c:ptCount val="2"/>
                <c:pt idx="0">
                  <c:v>Controls</c:v>
                </c:pt>
                <c:pt idx="1">
                  <c:v>MI</c:v>
                </c:pt>
              </c:strCache>
            </c:strRef>
          </c:cat>
          <c:val>
            <c:numRef>
              <c:f>'eNOS DISTRIBUTION'!$B$2:$C$2</c:f>
              <c:numCache>
                <c:formatCode>General</c:formatCode>
                <c:ptCount val="2"/>
                <c:pt idx="0">
                  <c:v>58.4</c:v>
                </c:pt>
                <c:pt idx="1">
                  <c:v>50</c:v>
                </c:pt>
              </c:numCache>
            </c:numRef>
          </c:val>
        </c:ser>
        <c:ser>
          <c:idx val="1"/>
          <c:order val="1"/>
          <c:tx>
            <c:strRef>
              <c:f>'eNOS DISTRIBUTION'!$A$3</c:f>
              <c:strCache>
                <c:ptCount val="1"/>
                <c:pt idx="0">
                  <c:v>GT genotype</c:v>
                </c:pt>
              </c:strCache>
            </c:strRef>
          </c:tx>
          <c:spPr>
            <a:solidFill>
              <a:srgbClr val="00CC66"/>
            </a:solidFill>
          </c:spPr>
          <c:dLbls>
            <c:txPr>
              <a:bodyPr/>
              <a:lstStyle/>
              <a:p>
                <a:pPr>
                  <a:defRPr sz="2000" b="1"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Val val="1"/>
          </c:dLbls>
          <c:cat>
            <c:strRef>
              <c:f>'eNOS DISTRIBUTION'!$B$1:$C$1</c:f>
              <c:strCache>
                <c:ptCount val="2"/>
                <c:pt idx="0">
                  <c:v>Controls</c:v>
                </c:pt>
                <c:pt idx="1">
                  <c:v>MI</c:v>
                </c:pt>
              </c:strCache>
            </c:strRef>
          </c:cat>
          <c:val>
            <c:numRef>
              <c:f>'eNOS DISTRIBUTION'!$B$3:$C$3</c:f>
              <c:numCache>
                <c:formatCode>General</c:formatCode>
                <c:ptCount val="2"/>
                <c:pt idx="0">
                  <c:v>33.700000000000003</c:v>
                </c:pt>
                <c:pt idx="1">
                  <c:v>45.2</c:v>
                </c:pt>
              </c:numCache>
            </c:numRef>
          </c:val>
        </c:ser>
        <c:ser>
          <c:idx val="2"/>
          <c:order val="2"/>
          <c:tx>
            <c:strRef>
              <c:f>'eNOS DISTRIBUTION'!$A$4</c:f>
              <c:strCache>
                <c:ptCount val="1"/>
                <c:pt idx="0">
                  <c:v>TT genotype</c:v>
                </c:pt>
              </c:strCache>
            </c:strRef>
          </c:tx>
          <c:spPr>
            <a:solidFill>
              <a:srgbClr val="C00000"/>
            </a:solidFill>
          </c:spPr>
          <c:dLbls>
            <c:dLbl>
              <c:idx val="0"/>
              <c:layout>
                <c:manualLayout>
                  <c:x val="7.6103500761035394E-3"/>
                  <c:y val="-1.6203885972586769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1.157407407407406E-2"/>
                </c:manualLayout>
              </c:layout>
              <c:showVal val="1"/>
            </c:dLbl>
            <c:txPr>
              <a:bodyPr/>
              <a:lstStyle/>
              <a:p>
                <a:pPr>
                  <a:defRPr sz="2000" b="1"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Val val="1"/>
          </c:dLbls>
          <c:cat>
            <c:strRef>
              <c:f>'eNOS DISTRIBUTION'!$B$1:$C$1</c:f>
              <c:strCache>
                <c:ptCount val="2"/>
                <c:pt idx="0">
                  <c:v>Controls</c:v>
                </c:pt>
                <c:pt idx="1">
                  <c:v>MI</c:v>
                </c:pt>
              </c:strCache>
            </c:strRef>
          </c:cat>
          <c:val>
            <c:numRef>
              <c:f>'eNOS DISTRIBUTION'!$B$4:$C$4</c:f>
              <c:numCache>
                <c:formatCode>General</c:formatCode>
                <c:ptCount val="2"/>
                <c:pt idx="0">
                  <c:v>7.9</c:v>
                </c:pt>
                <c:pt idx="1">
                  <c:v>4.8</c:v>
                </c:pt>
              </c:numCache>
            </c:numRef>
          </c:val>
        </c:ser>
        <c:shape val="box"/>
        <c:axId val="72750592"/>
        <c:axId val="72752128"/>
        <c:axId val="0"/>
      </c:bar3DChart>
      <c:catAx>
        <c:axId val="72750592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72752128"/>
        <c:crosses val="autoZero"/>
        <c:auto val="1"/>
        <c:lblAlgn val="ctr"/>
        <c:lblOffset val="100"/>
      </c:catAx>
      <c:valAx>
        <c:axId val="7275212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20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pPr>
                <a:r>
                  <a:rPr lang="en-US" sz="20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Percentage of subjects</a:t>
                </a:r>
              </a:p>
            </c:rich>
          </c:tx>
          <c:layout/>
        </c:title>
        <c:numFmt formatCode="General" sourceLinked="1"/>
        <c:tickLblPos val="nextTo"/>
        <c:spPr>
          <a:ln w="31750">
            <a:solidFill>
              <a:srgbClr val="000000"/>
            </a:solidFill>
          </a:ln>
        </c:spPr>
        <c:txPr>
          <a:bodyPr/>
          <a:lstStyle/>
          <a:p>
            <a:pPr>
              <a:defRPr sz="16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727505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128387205024034"/>
          <c:y val="0.1192373869932925"/>
          <c:w val="0.3852587369241125"/>
          <c:h val="0.32151609659328245"/>
        </c:manualLayout>
      </c:layout>
      <c:txPr>
        <a:bodyPr/>
        <a:lstStyle/>
        <a:p>
          <a:pPr>
            <a:defRPr sz="2200" b="1">
              <a:solidFill>
                <a:srgbClr val="000000"/>
              </a:solidFill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</c:chart>
  <c:spPr>
    <a:solidFill>
      <a:schemeClr val="tx1"/>
    </a:solidFill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AngAx val="1"/>
    </c:view3D>
    <c:floor>
      <c:spPr>
        <a:ln w="31750">
          <a:solidFill>
            <a:sysClr val="windowText" lastClr="000000"/>
          </a:solidFill>
        </a:ln>
      </c:spPr>
    </c:floor>
    <c:plotArea>
      <c:layout>
        <c:manualLayout>
          <c:layoutTarget val="inner"/>
          <c:xMode val="edge"/>
          <c:yMode val="edge"/>
          <c:x val="0.1796397667757284"/>
          <c:y val="0.12422882035578892"/>
          <c:w val="0.62433213076259997"/>
          <c:h val="0.63298241982763048"/>
        </c:manualLayout>
      </c:layout>
      <c:bar3DChart>
        <c:barDir val="col"/>
        <c:grouping val="stacked"/>
        <c:ser>
          <c:idx val="0"/>
          <c:order val="0"/>
          <c:tx>
            <c:strRef>
              <c:f>'eNOS allele distribution'!$A$2</c:f>
              <c:strCache>
                <c:ptCount val="1"/>
                <c:pt idx="0">
                  <c:v>G allele</c:v>
                </c:pt>
              </c:strCache>
            </c:strRef>
          </c:tx>
          <c:spPr>
            <a:solidFill>
              <a:srgbClr val="002060"/>
            </a:solidFill>
          </c:spPr>
          <c:dLbls>
            <c:dLbl>
              <c:idx val="0"/>
              <c:layout>
                <c:manualLayout>
                  <c:x val="5.7077625570776313E-3"/>
                  <c:y val="-6.9444444444444501E-3"/>
                </c:manualLayout>
              </c:layout>
              <c:showVal val="1"/>
            </c:dLbl>
            <c:dLbl>
              <c:idx val="1"/>
              <c:layout>
                <c:manualLayout>
                  <c:x val="9.512937595129391E-3"/>
                  <c:y val="-1.1574074074074073E-2"/>
                </c:manualLayout>
              </c:layout>
              <c:showVal val="1"/>
            </c:dLbl>
            <c:txPr>
              <a:bodyPr/>
              <a:lstStyle/>
              <a:p>
                <a:pPr>
                  <a:defRPr sz="2000" b="1"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Val val="1"/>
          </c:dLbls>
          <c:cat>
            <c:strRef>
              <c:f>'eNOS allele distribution'!$B$1:$C$1</c:f>
              <c:strCache>
                <c:ptCount val="2"/>
                <c:pt idx="0">
                  <c:v>Controls</c:v>
                </c:pt>
                <c:pt idx="1">
                  <c:v>MI</c:v>
                </c:pt>
              </c:strCache>
            </c:strRef>
          </c:cat>
          <c:val>
            <c:numRef>
              <c:f>'eNOS allele distribution'!$B$2:$C$2</c:f>
              <c:numCache>
                <c:formatCode>General</c:formatCode>
                <c:ptCount val="2"/>
                <c:pt idx="0">
                  <c:v>75.25</c:v>
                </c:pt>
                <c:pt idx="1">
                  <c:v>72.599999999999994</c:v>
                </c:pt>
              </c:numCache>
            </c:numRef>
          </c:val>
        </c:ser>
        <c:ser>
          <c:idx val="1"/>
          <c:order val="1"/>
          <c:tx>
            <c:strRef>
              <c:f>'eNOS allele distribution'!$A$3</c:f>
              <c:strCache>
                <c:ptCount val="1"/>
                <c:pt idx="0">
                  <c:v>T allele</c:v>
                </c:pt>
              </c:strCache>
            </c:strRef>
          </c:tx>
          <c:spPr>
            <a:solidFill>
              <a:srgbClr val="C00000"/>
            </a:solidFill>
          </c:spPr>
          <c:dLbls>
            <c:txPr>
              <a:bodyPr/>
              <a:lstStyle/>
              <a:p>
                <a:pPr>
                  <a:defRPr sz="2000" b="1"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Val val="1"/>
          </c:dLbls>
          <c:cat>
            <c:strRef>
              <c:f>'eNOS allele distribution'!$B$1:$C$1</c:f>
              <c:strCache>
                <c:ptCount val="2"/>
                <c:pt idx="0">
                  <c:v>Controls</c:v>
                </c:pt>
                <c:pt idx="1">
                  <c:v>MI</c:v>
                </c:pt>
              </c:strCache>
            </c:strRef>
          </c:cat>
          <c:val>
            <c:numRef>
              <c:f>'eNOS allele distribution'!$B$3:$C$3</c:f>
              <c:numCache>
                <c:formatCode>General</c:formatCode>
                <c:ptCount val="2"/>
                <c:pt idx="0">
                  <c:v>24.75</c:v>
                </c:pt>
                <c:pt idx="1">
                  <c:v>27.4</c:v>
                </c:pt>
              </c:numCache>
            </c:numRef>
          </c:val>
        </c:ser>
        <c:shape val="box"/>
        <c:axId val="72884992"/>
        <c:axId val="72886528"/>
        <c:axId val="0"/>
      </c:bar3DChart>
      <c:catAx>
        <c:axId val="72884992"/>
        <c:scaling>
          <c:orientation val="minMax"/>
        </c:scaling>
        <c:axPos val="b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72886528"/>
        <c:crosses val="autoZero"/>
        <c:auto val="1"/>
        <c:lblAlgn val="ctr"/>
        <c:lblOffset val="100"/>
      </c:catAx>
      <c:valAx>
        <c:axId val="7288652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20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pPr>
                <a:r>
                  <a:rPr lang="en-US" sz="20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Percentage of subjects</a:t>
                </a:r>
              </a:p>
            </c:rich>
          </c:tx>
          <c:layout>
            <c:manualLayout>
              <c:xMode val="edge"/>
              <c:yMode val="edge"/>
              <c:x val="3.3993995613562006E-2"/>
              <c:y val="0.21458059930008747"/>
            </c:manualLayout>
          </c:layout>
        </c:title>
        <c:numFmt formatCode="General" sourceLinked="1"/>
        <c:tickLblPos val="nextTo"/>
        <c:spPr>
          <a:solidFill>
            <a:sysClr val="window" lastClr="FFFFFF"/>
          </a:solidFill>
          <a:ln w="31750">
            <a:solidFill>
              <a:srgbClr val="000000"/>
            </a:solidFill>
          </a:ln>
        </c:spPr>
        <c:txPr>
          <a:bodyPr/>
          <a:lstStyle/>
          <a:p>
            <a:pPr>
              <a:defRPr sz="16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7288499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0.70288444252687676"/>
          <c:y val="7.6125874890638684E-2"/>
          <c:w val="0.27618705634931578"/>
          <c:h val="0.39659700988232238"/>
        </c:manualLayout>
      </c:layout>
      <c:txPr>
        <a:bodyPr/>
        <a:lstStyle/>
        <a:p>
          <a:pPr>
            <a:defRPr sz="2000" b="1">
              <a:solidFill>
                <a:srgbClr val="000000"/>
              </a:solidFill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</c:chart>
  <c:spPr>
    <a:solidFill>
      <a:schemeClr val="tx1"/>
    </a:solidFill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view3D>
      <c:rAngAx val="1"/>
    </c:view3D>
    <c:floor>
      <c:spPr>
        <a:ln w="31750">
          <a:solidFill>
            <a:sysClr val="windowText" lastClr="000000"/>
          </a:solidFill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3862537302700179"/>
          <c:y val="7.0632655293088403E-2"/>
          <c:w val="0.69673309243878856"/>
          <c:h val="0.79253864100320759"/>
        </c:manualLayout>
      </c:layout>
      <c:bar3DChart>
        <c:barDir val="col"/>
        <c:grouping val="stacked"/>
        <c:ser>
          <c:idx val="0"/>
          <c:order val="0"/>
          <c:tx>
            <c:strRef>
              <c:f>'NADPH distribution'!$F$2</c:f>
              <c:strCache>
                <c:ptCount val="1"/>
                <c:pt idx="0">
                  <c:v>CC genotype</c:v>
                </c:pt>
              </c:strCache>
            </c:strRef>
          </c:tx>
          <c:spPr>
            <a:solidFill>
              <a:srgbClr val="000000"/>
            </a:solidFill>
          </c:spPr>
          <c:dLbls>
            <c:txPr>
              <a:bodyPr/>
              <a:lstStyle/>
              <a:p>
                <a:pPr>
                  <a:defRPr sz="2000" b="1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Val val="1"/>
          </c:dLbls>
          <c:cat>
            <c:strRef>
              <c:f>'NADPH distribution'!$G$1:$H$1</c:f>
              <c:strCache>
                <c:ptCount val="2"/>
                <c:pt idx="0">
                  <c:v>Controls</c:v>
                </c:pt>
                <c:pt idx="1">
                  <c:v>MI</c:v>
                </c:pt>
              </c:strCache>
            </c:strRef>
          </c:cat>
          <c:val>
            <c:numRef>
              <c:f>'NADPH distribution'!$G$2:$H$2</c:f>
              <c:numCache>
                <c:formatCode>General</c:formatCode>
                <c:ptCount val="2"/>
                <c:pt idx="0">
                  <c:v>27</c:v>
                </c:pt>
                <c:pt idx="1">
                  <c:v>43</c:v>
                </c:pt>
              </c:numCache>
            </c:numRef>
          </c:val>
        </c:ser>
        <c:ser>
          <c:idx val="1"/>
          <c:order val="1"/>
          <c:tx>
            <c:strRef>
              <c:f>'NADPH distribution'!$F$3</c:f>
              <c:strCache>
                <c:ptCount val="1"/>
                <c:pt idx="0">
                  <c:v>CT genotype</c:v>
                </c:pt>
              </c:strCache>
            </c:strRef>
          </c:tx>
          <c:spPr>
            <a:solidFill>
              <a:srgbClr val="FFFF00"/>
            </a:solidFill>
          </c:spPr>
          <c:dLbls>
            <c:txPr>
              <a:bodyPr/>
              <a:lstStyle/>
              <a:p>
                <a:pPr>
                  <a:defRPr sz="2000" b="1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Val val="1"/>
          </c:dLbls>
          <c:cat>
            <c:strRef>
              <c:f>'NADPH distribution'!$G$1:$H$1</c:f>
              <c:strCache>
                <c:ptCount val="2"/>
                <c:pt idx="0">
                  <c:v>Controls</c:v>
                </c:pt>
                <c:pt idx="1">
                  <c:v>MI</c:v>
                </c:pt>
              </c:strCache>
            </c:strRef>
          </c:cat>
          <c:val>
            <c:numRef>
              <c:f>'NADPH distribution'!$G$3:$H$3</c:f>
              <c:numCache>
                <c:formatCode>General</c:formatCode>
                <c:ptCount val="2"/>
                <c:pt idx="0">
                  <c:v>72</c:v>
                </c:pt>
                <c:pt idx="1">
                  <c:v>61</c:v>
                </c:pt>
              </c:numCache>
            </c:numRef>
          </c:val>
        </c:ser>
        <c:ser>
          <c:idx val="2"/>
          <c:order val="2"/>
          <c:tx>
            <c:strRef>
              <c:f>'NADPH distribution'!$F$4</c:f>
              <c:strCache>
                <c:ptCount val="1"/>
                <c:pt idx="0">
                  <c:v>TT genotype</c:v>
                </c:pt>
              </c:strCache>
            </c:strRef>
          </c:tx>
          <c:spPr>
            <a:solidFill>
              <a:srgbClr val="66FFFF"/>
            </a:solidFill>
          </c:spPr>
          <c:dLbls>
            <c:dLbl>
              <c:idx val="0"/>
              <c:layout>
                <c:manualLayout>
                  <c:x val="1.7613466124953559E-2"/>
                  <c:y val="-3.0131233595800555E-2"/>
                </c:manualLayout>
              </c:layout>
              <c:showVal val="1"/>
            </c:dLbl>
            <c:dLbl>
              <c:idx val="1"/>
              <c:layout>
                <c:manualLayout>
                  <c:x val="2.360946320066163E-2"/>
                  <c:y val="-2.6678149606299249E-2"/>
                </c:manualLayout>
              </c:layout>
              <c:showVal val="1"/>
            </c:dLbl>
            <c:txPr>
              <a:bodyPr/>
              <a:lstStyle/>
              <a:p>
                <a:pPr>
                  <a:defRPr sz="2000" b="1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Val val="1"/>
          </c:dLbls>
          <c:cat>
            <c:strRef>
              <c:f>'NADPH distribution'!$G$1:$H$1</c:f>
              <c:strCache>
                <c:ptCount val="2"/>
                <c:pt idx="0">
                  <c:v>Controls</c:v>
                </c:pt>
                <c:pt idx="1">
                  <c:v>MI</c:v>
                </c:pt>
              </c:strCache>
            </c:strRef>
          </c:cat>
          <c:val>
            <c:numRef>
              <c:f>'NADPH distribution'!$G$4:$H$4</c:f>
              <c:numCache>
                <c:formatCode>General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</c:ser>
        <c:shape val="box"/>
        <c:axId val="72939392"/>
        <c:axId val="72940928"/>
        <c:axId val="0"/>
      </c:bar3DChart>
      <c:catAx>
        <c:axId val="72939392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72940928"/>
        <c:crosses val="autoZero"/>
        <c:auto val="1"/>
        <c:lblAlgn val="ctr"/>
        <c:lblOffset val="100"/>
      </c:catAx>
      <c:valAx>
        <c:axId val="7294092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2000" b="1">
                    <a:solidFill>
                      <a:srgbClr val="000000"/>
                    </a:solidFill>
                  </a:defRPr>
                </a:pPr>
                <a:r>
                  <a:rPr lang="en-US"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Percentage of subjects</a:t>
                </a:r>
              </a:p>
            </c:rich>
          </c:tx>
          <c:layout>
            <c:manualLayout>
              <c:xMode val="edge"/>
              <c:yMode val="edge"/>
              <c:x val="1.5175757139946551E-4"/>
              <c:y val="0.23982666229221347"/>
            </c:manualLayout>
          </c:layout>
        </c:title>
        <c:numFmt formatCode="General" sourceLinked="1"/>
        <c:tickLblPos val="nextTo"/>
        <c:spPr>
          <a:ln w="3175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9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729393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76539447979957"/>
          <c:y val="0.14813903470399545"/>
          <c:w val="0.2846536092235048"/>
          <c:h val="0.40163531641878064"/>
        </c:manualLayout>
      </c:layout>
      <c:txPr>
        <a:bodyPr/>
        <a:lstStyle/>
        <a:p>
          <a:pPr>
            <a:defRPr sz="1900" b="1">
              <a:solidFill>
                <a:srgbClr val="000000"/>
              </a:solidFill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</c:chart>
  <c:spPr>
    <a:solidFill>
      <a:schemeClr val="tx1"/>
    </a:solidFill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862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311" tIns="10655" rIns="21311" bIns="10655" numCol="1" anchor="t" anchorCtr="0" compatLnSpc="1">
            <a:prstTxWarp prst="textNoShape">
              <a:avLst/>
            </a:prstTxWarp>
          </a:bodyPr>
          <a:lstStyle>
            <a:lvl1pPr defTabSz="214313" eaLnBrk="0" hangingPunct="0">
              <a:defRPr sz="3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9375" y="0"/>
            <a:ext cx="296862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311" tIns="10655" rIns="21311" bIns="10655" numCol="1" anchor="t" anchorCtr="0" compatLnSpc="1">
            <a:prstTxWarp prst="textNoShape">
              <a:avLst/>
            </a:prstTxWarp>
          </a:bodyPr>
          <a:lstStyle>
            <a:lvl1pPr algn="r" defTabSz="214313" eaLnBrk="0" hangingPunct="0">
              <a:defRPr sz="3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53538"/>
            <a:ext cx="296862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311" tIns="10655" rIns="21311" bIns="10655" numCol="1" anchor="b" anchorCtr="0" compatLnSpc="1">
            <a:prstTxWarp prst="textNoShape">
              <a:avLst/>
            </a:prstTxWarp>
          </a:bodyPr>
          <a:lstStyle>
            <a:lvl1pPr defTabSz="214313" eaLnBrk="0" hangingPunct="0">
              <a:defRPr sz="3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9375" y="9253538"/>
            <a:ext cx="296862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311" tIns="10655" rIns="21311" bIns="10655" numCol="1" anchor="b" anchorCtr="0" compatLnSpc="1">
            <a:prstTxWarp prst="textNoShape">
              <a:avLst/>
            </a:prstTxWarp>
          </a:bodyPr>
          <a:lstStyle>
            <a:lvl1pPr algn="r" defTabSz="214313" eaLnBrk="0" hangingPunct="0">
              <a:defRPr sz="3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B025895-8AC4-4FEE-BF8B-EC518E14C9B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561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3083" tIns="31540" rIns="63083" bIns="31540" numCol="1" anchor="t" anchorCtr="0" compatLnSpc="1">
            <a:prstTxWarp prst="textNoShape">
              <a:avLst/>
            </a:prstTxWarp>
          </a:bodyPr>
          <a:lstStyle>
            <a:lvl1pPr defTabSz="630238" eaLnBrk="0" hangingPunct="0">
              <a:defRPr sz="800" b="0">
                <a:latin typeface="Times New Roman" pitchFamily="4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3663" y="0"/>
            <a:ext cx="294163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3083" tIns="31540" rIns="63083" bIns="31540" numCol="1" anchor="t" anchorCtr="0" compatLnSpc="1">
            <a:prstTxWarp prst="textNoShape">
              <a:avLst/>
            </a:prstTxWarp>
          </a:bodyPr>
          <a:lstStyle>
            <a:lvl1pPr algn="r" defTabSz="630238" eaLnBrk="0" hangingPunct="0">
              <a:defRPr sz="800" b="0">
                <a:latin typeface="Times New Roman" pitchFamily="4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36775" y="728663"/>
            <a:ext cx="2573338" cy="36401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9638" y="4629150"/>
            <a:ext cx="5026025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3083" tIns="31540" rIns="63083" bIns="315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Klicken Sie, um die Textformatierung des Masters zu bearbeiten.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56713"/>
            <a:ext cx="299561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3083" tIns="31540" rIns="63083" bIns="31540" numCol="1" anchor="b" anchorCtr="0" compatLnSpc="1">
            <a:prstTxWarp prst="textNoShape">
              <a:avLst/>
            </a:prstTxWarp>
          </a:bodyPr>
          <a:lstStyle>
            <a:lvl1pPr defTabSz="630238" eaLnBrk="0" hangingPunct="0">
              <a:defRPr sz="800" b="0">
                <a:latin typeface="Times New Roman" pitchFamily="4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3663" y="9256713"/>
            <a:ext cx="2941637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3083" tIns="31540" rIns="63083" bIns="31540" numCol="1" anchor="b" anchorCtr="0" compatLnSpc="1">
            <a:prstTxWarp prst="textNoShape">
              <a:avLst/>
            </a:prstTxWarp>
          </a:bodyPr>
          <a:lstStyle>
            <a:lvl1pPr algn="r" defTabSz="630238" eaLnBrk="0" hangingPunct="0">
              <a:defRPr sz="800" b="0">
                <a:latin typeface="Times New Roman" pitchFamily="4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D2554E9-0BB8-41BD-9277-03EC1DE902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48" charset="0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48" charset="0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48" charset="0"/>
        <a:ea typeface="+mn-ea"/>
        <a:cs typeface="+mn-cs"/>
      </a:defRPr>
    </a:lvl3pPr>
    <a:lvl4pPr marL="1368425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48" charset="0"/>
        <a:ea typeface="+mn-ea"/>
        <a:cs typeface="+mn-cs"/>
      </a:defRPr>
    </a:lvl4pPr>
    <a:lvl5pPr marL="1825625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48" charset="0"/>
        <a:ea typeface="+mn-ea"/>
        <a:cs typeface="+mn-cs"/>
      </a:defRPr>
    </a:lvl5pPr>
    <a:lvl6pPr marL="2283003" algn="l" defTabSz="91319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739600" algn="l" defTabSz="91319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196217" algn="l" defTabSz="91319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652814" algn="l" defTabSz="91319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slide" Target="../slides/slide1.xml"/><Relationship Id="rId7" Type="http://schemas.openxmlformats.org/officeDocument/2006/relationships/image" Target="../media/image14.wmf"/><Relationship Id="rId2" Type="http://schemas.openxmlformats.org/officeDocument/2006/relationships/notesMaster" Target="../notesMasters/notesMaster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wmf"/><Relationship Id="rId5" Type="http://schemas.openxmlformats.org/officeDocument/2006/relationships/image" Target="../media/image12.jpeg"/><Relationship Id="rId10" Type="http://schemas.openxmlformats.org/officeDocument/2006/relationships/image" Target="../media/image16.jpeg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Microsoft_Office_Word_97_-_2003_Document1.doc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27E6B-6A4C-4CA8-801B-8282A43F490B}" type="slidenum">
              <a:rPr lang="en-US" smtClean="0"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320675" y="104775"/>
            <a:ext cx="5991225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083" tIns="31540" rIns="63083" bIns="31540">
            <a:spAutoFit/>
          </a:bodyPr>
          <a:lstStyle/>
          <a:p>
            <a:pPr algn="ctr" defTabSz="630238" eaLnBrk="0" hangingPunct="0">
              <a:spcBef>
                <a:spcPct val="50000"/>
              </a:spcBef>
            </a:pPr>
            <a:r>
              <a:rPr lang="en-US" sz="1400" noProof="1">
                <a:latin typeface="Arial" charset="0"/>
              </a:rPr>
              <a:t>Radiation inducible gene expression delivered by adenoviral vectors</a:t>
            </a:r>
            <a:endParaRPr lang="en-US" sz="1400" b="0"/>
          </a:p>
        </p:txBody>
      </p:sp>
      <p:graphicFrame>
        <p:nvGraphicFramePr>
          <p:cNvPr id="2050" name="Object 9"/>
          <p:cNvGraphicFramePr>
            <a:graphicFrameLocks noChangeAspect="1"/>
          </p:cNvGraphicFramePr>
          <p:nvPr/>
        </p:nvGraphicFramePr>
        <p:xfrm>
          <a:off x="2611438" y="4191000"/>
          <a:ext cx="1635125" cy="1368425"/>
        </p:xfrm>
        <a:graphic>
          <a:graphicData uri="http://schemas.openxmlformats.org/presentationml/2006/ole">
            <p:oleObj spid="_x0000_s2050" name="Zeichnung" r:id="rId4" imgW="2390760" imgH="2000160" progId="">
              <p:embed/>
            </p:oleObj>
          </a:graphicData>
        </a:graphic>
      </p:graphicFrame>
      <p:pic>
        <p:nvPicPr>
          <p:cNvPr id="2054" name="Picture 10" descr="Image_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66988" y="4681538"/>
            <a:ext cx="74771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9" descr="AdTvL3&amp;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1588" y="4368800"/>
            <a:ext cx="1604962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Text Box 80"/>
          <p:cNvSpPr txBox="1">
            <a:spLocks noChangeArrowheads="1"/>
          </p:cNvSpPr>
          <p:nvPr/>
        </p:nvSpPr>
        <p:spPr bwMode="auto">
          <a:xfrm>
            <a:off x="482600" y="363538"/>
            <a:ext cx="58801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083" tIns="31540" rIns="63083" bIns="31540">
            <a:spAutoFit/>
          </a:bodyPr>
          <a:lstStyle/>
          <a:p>
            <a:pPr algn="ctr" defTabSz="630238" eaLnBrk="0" hangingPunct="0">
              <a:spcBef>
                <a:spcPct val="50000"/>
              </a:spcBef>
            </a:pPr>
            <a:r>
              <a:rPr lang="en-US" sz="900" noProof="1">
                <a:latin typeface="Arial" charset="0"/>
              </a:rPr>
              <a:t>T.v.Lukowicz</a:t>
            </a:r>
            <a:r>
              <a:rPr lang="en-US" sz="900" baseline="30000" noProof="1">
                <a:latin typeface="Arial" charset="0"/>
              </a:rPr>
              <a:t>§</a:t>
            </a:r>
            <a:r>
              <a:rPr lang="en-US" sz="900" noProof="1">
                <a:latin typeface="Arial" charset="0"/>
              </a:rPr>
              <a:t>*, M.Anton*, B.Gänsbacher*, M.Molls</a:t>
            </a:r>
            <a:r>
              <a:rPr lang="en-US" sz="900" baseline="30000" noProof="1">
                <a:latin typeface="Arial" charset="0"/>
              </a:rPr>
              <a:t>§</a:t>
            </a:r>
            <a:r>
              <a:rPr lang="en-US" sz="900" noProof="1">
                <a:latin typeface="Arial" charset="0"/>
              </a:rPr>
              <a:t>, F.Würschmidt</a:t>
            </a:r>
            <a:r>
              <a:rPr lang="en-US" sz="900" baseline="30000" noProof="1">
                <a:latin typeface="Arial" charset="0"/>
              </a:rPr>
              <a:t>§</a:t>
            </a:r>
          </a:p>
          <a:p>
            <a:pPr algn="ctr" defTabSz="630238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900" baseline="30000" noProof="1">
                <a:latin typeface="Arial" charset="0"/>
              </a:rPr>
              <a:t>§</a:t>
            </a:r>
            <a:r>
              <a:rPr lang="en-US" sz="900" noProof="1">
                <a:latin typeface="Arial" charset="0"/>
              </a:rPr>
              <a:t>Klinik für Strahlentherapie &amp; Radiologische Onkologie und *Institut für Experimentelle Onkologie &amp; Therapieforschung der TU München, Klinikum r.d.Isar, München</a:t>
            </a:r>
            <a:endParaRPr lang="en-US" sz="1100" b="0">
              <a:latin typeface="Arial" charset="0"/>
            </a:endParaRPr>
          </a:p>
        </p:txBody>
      </p:sp>
      <p:sp>
        <p:nvSpPr>
          <p:cNvPr id="2057" name="Text Box 83"/>
          <p:cNvSpPr txBox="1">
            <a:spLocks noChangeArrowheads="1"/>
          </p:cNvSpPr>
          <p:nvPr/>
        </p:nvSpPr>
        <p:spPr bwMode="auto">
          <a:xfrm>
            <a:off x="268288" y="1195388"/>
            <a:ext cx="3100387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083" tIns="31540" rIns="63083" bIns="31540">
            <a:spAutoFit/>
          </a:bodyPr>
          <a:lstStyle/>
          <a:p>
            <a:pPr algn="just" defTabSz="630238" eaLnBrk="0" hangingPunct="0"/>
            <a:r>
              <a:rPr lang="en-US" sz="800" u="sng" noProof="1">
                <a:latin typeface="Arial" charset="0"/>
              </a:rPr>
              <a:t>Objective</a:t>
            </a:r>
            <a:r>
              <a:rPr lang="en-US" sz="800" b="0" noProof="1">
                <a:latin typeface="Arial" charset="0"/>
              </a:rPr>
              <a:t>: Construction and testing of a replication defective adenovirus expressing a reporter gene (EGFP) or a suicide gene (HSV-TK) under control of the radiation-inducible promoter of the mEgr-1 gene.</a:t>
            </a:r>
            <a:endParaRPr lang="en-US" sz="1600" b="0" noProof="1">
              <a:latin typeface="Arial" charset="0"/>
            </a:endParaRPr>
          </a:p>
        </p:txBody>
      </p:sp>
      <p:sp>
        <p:nvSpPr>
          <p:cNvPr id="2058" name="Text Box 85"/>
          <p:cNvSpPr txBox="1">
            <a:spLocks noChangeArrowheads="1"/>
          </p:cNvSpPr>
          <p:nvPr/>
        </p:nvSpPr>
        <p:spPr bwMode="auto">
          <a:xfrm>
            <a:off x="268288" y="1974850"/>
            <a:ext cx="3100387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083" tIns="31540" rIns="63083" bIns="31540">
            <a:spAutoFit/>
          </a:bodyPr>
          <a:lstStyle/>
          <a:p>
            <a:pPr defTabSz="630238" eaLnBrk="0" hangingPunct="0">
              <a:lnSpc>
                <a:spcPct val="90000"/>
              </a:lnSpc>
            </a:pPr>
            <a:r>
              <a:rPr lang="en-US" sz="800" u="sng" noProof="1">
                <a:latin typeface="Arial" charset="0"/>
              </a:rPr>
              <a:t>Background</a:t>
            </a:r>
            <a:r>
              <a:rPr lang="en-US" sz="800" b="0" noProof="1">
                <a:latin typeface="Arial" charset="0"/>
              </a:rPr>
              <a:t>: </a:t>
            </a:r>
          </a:p>
          <a:p>
            <a:pPr algn="just" defTabSz="630238" eaLnBrk="0" hangingPunct="0">
              <a:lnSpc>
                <a:spcPct val="90000"/>
              </a:lnSpc>
            </a:pPr>
            <a:r>
              <a:rPr lang="en-US" sz="800" b="0" noProof="1">
                <a:latin typeface="Arial" charset="0"/>
              </a:rPr>
              <a:t>There are several strategies in gene therapy of cancer: 1) substitution of mutated genes 2) induction of immune response against tumor cells and 3) delivery of cytotoxic genes to tumor cells. Cytotoxic genes can be either delivered directly or a suicide gene strategy can be chosen, in which a gene for a metabolic enzyme is transduced into the tumor cells. This enzyme specifically catalyses the conversion of a non-toxic pro-drug into the toxic drug. Gene delivery can be achieved using either viral or non-viral vectors. A mayor obstacle in gene therapy is the suboptimal transduction efficiency, since only a small percentage of cells in a tumor are transduced.</a:t>
            </a:r>
          </a:p>
          <a:p>
            <a:pPr algn="just" defTabSz="630238" eaLnBrk="0" hangingPunct="0">
              <a:lnSpc>
                <a:spcPct val="90000"/>
              </a:lnSpc>
            </a:pPr>
            <a:r>
              <a:rPr lang="en-US" sz="800" b="0" noProof="1">
                <a:latin typeface="Arial" charset="0"/>
              </a:rPr>
              <a:t>In order to combine gene therapy and radiotherapy, this project aims at killing tumour cells by transducing them with </a:t>
            </a:r>
            <a:r>
              <a:rPr lang="en-US" sz="800" b="0" i="1" noProof="1">
                <a:latin typeface="Arial" charset="0"/>
              </a:rPr>
              <a:t>suicide genes</a:t>
            </a:r>
            <a:r>
              <a:rPr lang="en-US" sz="800" b="0" noProof="1">
                <a:latin typeface="Arial" charset="0"/>
              </a:rPr>
              <a:t>. A radiation-inducible promoter (from murine </a:t>
            </a:r>
            <a:r>
              <a:rPr lang="en-US" sz="800" b="0" i="1" u="sng" noProof="1">
                <a:latin typeface="Arial" charset="0"/>
              </a:rPr>
              <a:t>E</a:t>
            </a:r>
            <a:r>
              <a:rPr lang="en-US" sz="800" b="0" i="1" noProof="1">
                <a:latin typeface="Arial" charset="0"/>
              </a:rPr>
              <a:t>arly </a:t>
            </a:r>
            <a:r>
              <a:rPr lang="en-US" sz="800" b="0" i="1" u="sng" noProof="1">
                <a:latin typeface="Arial" charset="0"/>
              </a:rPr>
              <a:t>g</a:t>
            </a:r>
            <a:r>
              <a:rPr lang="en-US" sz="800" b="0" i="1" noProof="1">
                <a:latin typeface="Arial" charset="0"/>
              </a:rPr>
              <a:t>rowth </a:t>
            </a:r>
            <a:r>
              <a:rPr lang="en-US" sz="800" b="0" i="1" u="sng" noProof="1">
                <a:latin typeface="Arial" charset="0"/>
              </a:rPr>
              <a:t>r</a:t>
            </a:r>
            <a:r>
              <a:rPr lang="en-US" sz="800" b="0" i="1" noProof="1">
                <a:latin typeface="Arial" charset="0"/>
              </a:rPr>
              <a:t>esponse 1</a:t>
            </a:r>
            <a:r>
              <a:rPr lang="en-US" sz="800" b="0" noProof="1">
                <a:latin typeface="Arial" charset="0"/>
              </a:rPr>
              <a:t>-gene, </a:t>
            </a:r>
            <a:r>
              <a:rPr lang="en-US" sz="800" b="0" i="1" noProof="1">
                <a:latin typeface="Arial" charset="0"/>
              </a:rPr>
              <a:t>EGR-1</a:t>
            </a:r>
            <a:r>
              <a:rPr lang="en-US" sz="800" b="0" noProof="1">
                <a:latin typeface="Arial" charset="0"/>
              </a:rPr>
              <a:t>) is used to regulate the expression of a suicide gene (</a:t>
            </a:r>
            <a:r>
              <a:rPr lang="en-US" sz="800" b="0" i="1" u="sng" noProof="1">
                <a:latin typeface="Arial" charset="0"/>
              </a:rPr>
              <a:t>H</a:t>
            </a:r>
            <a:r>
              <a:rPr lang="en-US" sz="800" b="0" i="1" noProof="1">
                <a:latin typeface="Arial" charset="0"/>
              </a:rPr>
              <a:t>erpes </a:t>
            </a:r>
            <a:r>
              <a:rPr lang="en-US" sz="800" b="0" i="1" u="sng" noProof="1">
                <a:latin typeface="Arial" charset="0"/>
              </a:rPr>
              <a:t>s</a:t>
            </a:r>
            <a:r>
              <a:rPr lang="en-US" sz="800" b="0" i="1" noProof="1">
                <a:latin typeface="Arial" charset="0"/>
              </a:rPr>
              <a:t>implex </a:t>
            </a:r>
            <a:r>
              <a:rPr lang="en-US" sz="800" b="0" i="1" u="sng" noProof="1">
                <a:latin typeface="Arial" charset="0"/>
              </a:rPr>
              <a:t>v</a:t>
            </a:r>
            <a:r>
              <a:rPr lang="en-US" sz="800" b="0" i="1" noProof="1">
                <a:latin typeface="Arial" charset="0"/>
              </a:rPr>
              <a:t>irus-</a:t>
            </a:r>
            <a:r>
              <a:rPr lang="en-US" sz="800" b="0" i="1" u="sng" noProof="1">
                <a:latin typeface="Arial" charset="0"/>
              </a:rPr>
              <a:t>t</a:t>
            </a:r>
            <a:r>
              <a:rPr lang="en-US" sz="800" b="0" i="1" noProof="1">
                <a:latin typeface="Arial" charset="0"/>
              </a:rPr>
              <a:t>hymidine </a:t>
            </a:r>
            <a:r>
              <a:rPr lang="en-US" sz="800" b="0" i="1" u="sng" noProof="1">
                <a:latin typeface="Arial" charset="0"/>
              </a:rPr>
              <a:t>k</a:t>
            </a:r>
            <a:r>
              <a:rPr lang="en-US" sz="800" b="0" i="1" noProof="1">
                <a:latin typeface="Arial" charset="0"/>
              </a:rPr>
              <a:t>inase</a:t>
            </a:r>
            <a:r>
              <a:rPr lang="en-US" sz="800" b="0" noProof="1">
                <a:latin typeface="Arial" charset="0"/>
              </a:rPr>
              <a:t>, </a:t>
            </a:r>
            <a:r>
              <a:rPr lang="en-US" sz="800" b="0" i="1" noProof="1">
                <a:latin typeface="Arial" charset="0"/>
              </a:rPr>
              <a:t>HSV-TK</a:t>
            </a:r>
            <a:r>
              <a:rPr lang="en-US" sz="800" b="0" noProof="1">
                <a:latin typeface="Arial" charset="0"/>
              </a:rPr>
              <a:t>). The </a:t>
            </a:r>
            <a:r>
              <a:rPr lang="en-US" sz="800" noProof="1">
                <a:latin typeface="Arial" charset="0"/>
              </a:rPr>
              <a:t>radiation-inducibility of the promoter results in</a:t>
            </a:r>
            <a:r>
              <a:rPr lang="en-US" sz="800" b="0" noProof="1">
                <a:latin typeface="Arial" charset="0"/>
              </a:rPr>
              <a:t> </a:t>
            </a:r>
            <a:r>
              <a:rPr lang="en-US" sz="800" noProof="1">
                <a:latin typeface="Arial" charset="0"/>
              </a:rPr>
              <a:t>a tight spatial and temporal control of therapeutic gene expression</a:t>
            </a:r>
            <a:r>
              <a:rPr lang="en-US" sz="800" b="0" noProof="1">
                <a:latin typeface="Arial" charset="0"/>
              </a:rPr>
              <a:t>. Delivering the construct by an adenoviral vector results in efficient gene transduction</a:t>
            </a:r>
            <a:r>
              <a:rPr lang="en-US" sz="800" b="0">
                <a:latin typeface="Arial" charset="0"/>
              </a:rPr>
              <a:t>.</a:t>
            </a:r>
          </a:p>
        </p:txBody>
      </p:sp>
      <p:sp>
        <p:nvSpPr>
          <p:cNvPr id="2059" name="Text Box 87"/>
          <p:cNvSpPr txBox="1">
            <a:spLocks noChangeArrowheads="1"/>
          </p:cNvSpPr>
          <p:nvPr/>
        </p:nvSpPr>
        <p:spPr bwMode="auto">
          <a:xfrm>
            <a:off x="212725" y="4525963"/>
            <a:ext cx="2408238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083" tIns="31540" rIns="63083" bIns="31540">
            <a:spAutoFit/>
          </a:bodyPr>
          <a:lstStyle/>
          <a:p>
            <a:pPr marL="68263" indent="-68263" defTabSz="630238" eaLnBrk="0" hangingPunct="0">
              <a:spcBef>
                <a:spcPct val="50000"/>
              </a:spcBef>
              <a:tabLst>
                <a:tab pos="68263" algn="l"/>
              </a:tabLst>
            </a:pPr>
            <a:r>
              <a:rPr lang="en-US" sz="800" noProof="1">
                <a:latin typeface="Arial" charset="0"/>
              </a:rPr>
              <a:t>Human adenovirus serotype 5 (Figure 1)</a:t>
            </a:r>
            <a:endParaRPr lang="en-US" sz="800" b="0" noProof="1">
              <a:latin typeface="Arial" charset="0"/>
            </a:endParaRPr>
          </a:p>
          <a:p>
            <a:pPr marL="68263" indent="-68263" defTabSz="630238" eaLnBrk="0" hangingPunct="0">
              <a:lnSpc>
                <a:spcPct val="70000"/>
              </a:lnSpc>
              <a:spcBef>
                <a:spcPct val="50000"/>
              </a:spcBef>
              <a:tabLst>
                <a:tab pos="68263" algn="l"/>
              </a:tabLst>
            </a:pPr>
            <a:r>
              <a:rPr lang="en-US" sz="800" b="0" noProof="1">
                <a:latin typeface="Arial" charset="0"/>
              </a:rPr>
              <a:t>-	widely studied, well characterized</a:t>
            </a:r>
          </a:p>
          <a:p>
            <a:pPr marL="68263" indent="-68263" defTabSz="630238" eaLnBrk="0" hangingPunct="0">
              <a:lnSpc>
                <a:spcPct val="70000"/>
              </a:lnSpc>
              <a:spcBef>
                <a:spcPct val="50000"/>
              </a:spcBef>
              <a:tabLst>
                <a:tab pos="68263" algn="l"/>
              </a:tabLst>
            </a:pPr>
            <a:r>
              <a:rPr lang="en-US" sz="800" b="0" noProof="1">
                <a:latin typeface="Arial" charset="0"/>
              </a:rPr>
              <a:t>-	easy to generate and manipulate</a:t>
            </a:r>
          </a:p>
          <a:p>
            <a:pPr marL="68263" indent="-68263" defTabSz="630238" eaLnBrk="0" hangingPunct="0">
              <a:lnSpc>
                <a:spcPct val="70000"/>
              </a:lnSpc>
              <a:spcBef>
                <a:spcPct val="50000"/>
              </a:spcBef>
              <a:tabLst>
                <a:tab pos="68263" algn="l"/>
              </a:tabLst>
            </a:pPr>
            <a:r>
              <a:rPr lang="en-US" sz="800" b="0" noProof="1">
                <a:latin typeface="Arial" charset="0"/>
              </a:rPr>
              <a:t>-	relatively stable, can be obtained in high titers</a:t>
            </a:r>
          </a:p>
          <a:p>
            <a:pPr marL="68263" indent="-68263" defTabSz="630238" eaLnBrk="0" hangingPunct="0">
              <a:lnSpc>
                <a:spcPct val="70000"/>
              </a:lnSpc>
              <a:spcBef>
                <a:spcPct val="50000"/>
              </a:spcBef>
              <a:tabLst>
                <a:tab pos="68263" algn="l"/>
              </a:tabLst>
            </a:pPr>
            <a:r>
              <a:rPr lang="en-US" sz="800" b="0" noProof="1">
                <a:latin typeface="Arial" charset="0"/>
              </a:rPr>
              <a:t>-	broad host range </a:t>
            </a:r>
            <a:r>
              <a:rPr lang="en-US" sz="800" b="0" i="1" noProof="1">
                <a:latin typeface="Arial" charset="0"/>
              </a:rPr>
              <a:t>in vivo</a:t>
            </a:r>
            <a:r>
              <a:rPr lang="en-US" sz="800" b="0" noProof="1">
                <a:latin typeface="Arial" charset="0"/>
              </a:rPr>
              <a:t> and </a:t>
            </a:r>
            <a:r>
              <a:rPr lang="en-US" sz="800" b="0" i="1" noProof="1">
                <a:latin typeface="Arial" charset="0"/>
              </a:rPr>
              <a:t>in vitro</a:t>
            </a:r>
          </a:p>
          <a:p>
            <a:pPr marL="68263" indent="-68263" defTabSz="630238" eaLnBrk="0" hangingPunct="0">
              <a:lnSpc>
                <a:spcPct val="70000"/>
              </a:lnSpc>
              <a:spcBef>
                <a:spcPct val="50000"/>
              </a:spcBef>
              <a:tabLst>
                <a:tab pos="68263" algn="l"/>
              </a:tabLst>
            </a:pPr>
            <a:r>
              <a:rPr lang="en-US" sz="800" b="0" noProof="1">
                <a:latin typeface="Arial" charset="0"/>
              </a:rPr>
              <a:t>- 	high infectivity even in non-dividing cells</a:t>
            </a:r>
          </a:p>
          <a:p>
            <a:pPr marL="68263" indent="-68263" defTabSz="630238" eaLnBrk="0" hangingPunct="0">
              <a:lnSpc>
                <a:spcPct val="70000"/>
              </a:lnSpc>
              <a:spcBef>
                <a:spcPct val="50000"/>
              </a:spcBef>
              <a:tabLst>
                <a:tab pos="68263" algn="l"/>
              </a:tabLst>
            </a:pPr>
            <a:r>
              <a:rPr lang="en-US" sz="800" b="0" noProof="1">
                <a:latin typeface="Arial" charset="0"/>
              </a:rPr>
              <a:t>- 	no intergration into host cell genome required, genotoxicity stays low</a:t>
            </a:r>
          </a:p>
        </p:txBody>
      </p:sp>
      <p:sp>
        <p:nvSpPr>
          <p:cNvPr id="2060" name="Text Box 89"/>
          <p:cNvSpPr txBox="1">
            <a:spLocks noChangeArrowheads="1"/>
          </p:cNvSpPr>
          <p:nvPr/>
        </p:nvSpPr>
        <p:spPr bwMode="auto">
          <a:xfrm>
            <a:off x="212725" y="5824538"/>
            <a:ext cx="2943225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083" tIns="31540" rIns="63083" bIns="31540">
            <a:spAutoFit/>
          </a:bodyPr>
          <a:lstStyle/>
          <a:p>
            <a:pPr algn="just" defTabSz="630238" eaLnBrk="0" hangingPunct="0"/>
            <a:r>
              <a:rPr lang="en-US" sz="800" i="1" noProof="1">
                <a:latin typeface="Arial" charset="0"/>
              </a:rPr>
              <a:t>Egr-1</a:t>
            </a:r>
            <a:r>
              <a:rPr lang="en-US" sz="800" noProof="1">
                <a:latin typeface="Arial" charset="0"/>
              </a:rPr>
              <a:t> Promoter: </a:t>
            </a:r>
            <a:r>
              <a:rPr lang="en-US" sz="800" b="0" noProof="1">
                <a:latin typeface="Arial" charset="0"/>
              </a:rPr>
              <a:t>A minimal promoter construct extending from –425 to +65bp of the murine </a:t>
            </a:r>
            <a:r>
              <a:rPr lang="en-US" sz="800" b="0" i="1" noProof="1">
                <a:latin typeface="Arial" charset="0"/>
              </a:rPr>
              <a:t>Egr-1</a:t>
            </a:r>
            <a:r>
              <a:rPr lang="en-US" sz="800" b="0" noProof="1">
                <a:latin typeface="Arial" charset="0"/>
              </a:rPr>
              <a:t> region was used. This promoter region contains six </a:t>
            </a:r>
            <a:r>
              <a:rPr lang="en-US" sz="800" b="0" i="1" noProof="1">
                <a:latin typeface="Arial" charset="0"/>
              </a:rPr>
              <a:t>CArG</a:t>
            </a:r>
            <a:r>
              <a:rPr lang="en-US" sz="800" b="0" noProof="1">
                <a:latin typeface="Arial" charset="0"/>
              </a:rPr>
              <a:t> or serum response elements, responsible for the increased transcription after irradiation. Reactive oxygen intermediates, which arise during irradiation, target those </a:t>
            </a:r>
            <a:r>
              <a:rPr lang="en-US" sz="800" b="0" i="1" noProof="1">
                <a:latin typeface="Arial" charset="0"/>
              </a:rPr>
              <a:t>CArG</a:t>
            </a:r>
            <a:r>
              <a:rPr lang="en-US" sz="800" b="0" noProof="1">
                <a:latin typeface="Arial" charset="0"/>
              </a:rPr>
              <a:t> elements and mediate their activation.</a:t>
            </a:r>
          </a:p>
          <a:p>
            <a:pPr algn="just" defTabSz="630238" eaLnBrk="0" hangingPunct="0"/>
            <a:r>
              <a:rPr lang="en-US" sz="800" u="sng" noProof="1">
                <a:latin typeface="Arial" charset="0"/>
              </a:rPr>
              <a:t>E</a:t>
            </a:r>
            <a:r>
              <a:rPr lang="en-US" sz="800" noProof="1">
                <a:latin typeface="Arial" charset="0"/>
              </a:rPr>
              <a:t>nhanced </a:t>
            </a:r>
            <a:r>
              <a:rPr lang="en-US" sz="800" u="sng" noProof="1">
                <a:latin typeface="Arial" charset="0"/>
              </a:rPr>
              <a:t>G</a:t>
            </a:r>
            <a:r>
              <a:rPr lang="en-US" sz="800" noProof="1">
                <a:latin typeface="Arial" charset="0"/>
              </a:rPr>
              <a:t>reen </a:t>
            </a:r>
            <a:r>
              <a:rPr lang="en-US" sz="800" u="sng" noProof="1">
                <a:latin typeface="Arial" charset="0"/>
              </a:rPr>
              <a:t>F</a:t>
            </a:r>
            <a:r>
              <a:rPr lang="en-US" sz="800" noProof="1">
                <a:latin typeface="Arial" charset="0"/>
              </a:rPr>
              <a:t>luorescent </a:t>
            </a:r>
            <a:r>
              <a:rPr lang="en-US" sz="800" u="sng" noProof="1">
                <a:latin typeface="Arial" charset="0"/>
              </a:rPr>
              <a:t>P</a:t>
            </a:r>
            <a:r>
              <a:rPr lang="en-US" sz="800" noProof="1">
                <a:latin typeface="Arial" charset="0"/>
              </a:rPr>
              <a:t>rotein (EGFP): </a:t>
            </a:r>
            <a:r>
              <a:rPr lang="en-US" sz="800" b="0" noProof="1">
                <a:latin typeface="Arial" charset="0"/>
              </a:rPr>
              <a:t>marker protein </a:t>
            </a:r>
            <a:r>
              <a:rPr lang="en-US" sz="800" b="0" i="1" noProof="1">
                <a:latin typeface="Arial" charset="0"/>
              </a:rPr>
              <a:t>(Aequorea victoria</a:t>
            </a:r>
            <a:r>
              <a:rPr lang="en-US" sz="800" b="0" noProof="1">
                <a:latin typeface="Arial" charset="0"/>
              </a:rPr>
              <a:t>, modified, Clontech)</a:t>
            </a:r>
            <a:r>
              <a:rPr lang="en-US" sz="800" b="0" i="1" noProof="1">
                <a:latin typeface="Arial" charset="0"/>
              </a:rPr>
              <a:t>,</a:t>
            </a:r>
            <a:r>
              <a:rPr lang="en-US" sz="800" b="0" noProof="1">
                <a:latin typeface="Arial" charset="0"/>
              </a:rPr>
              <a:t> with excitation maximum of 488 nm and emmission maximum of  507 nm. </a:t>
            </a:r>
          </a:p>
          <a:p>
            <a:pPr defTabSz="630238" eaLnBrk="0" hangingPunct="0"/>
            <a:r>
              <a:rPr lang="en-US" sz="800" noProof="1">
                <a:latin typeface="Arial" charset="0"/>
              </a:rPr>
              <a:t>HSV-TK &amp; Ganciclovir (GCV)</a:t>
            </a:r>
            <a:r>
              <a:rPr lang="en-US" sz="800" b="0" noProof="1">
                <a:latin typeface="Arial" charset="0"/>
              </a:rPr>
              <a:t>: The prodrug ganciclovir is converted into a cytotoxic agent by HSV-TK.</a:t>
            </a:r>
          </a:p>
        </p:txBody>
      </p:sp>
      <p:sp>
        <p:nvSpPr>
          <p:cNvPr id="2061" name="Text Box 92"/>
          <p:cNvSpPr txBox="1">
            <a:spLocks noChangeArrowheads="1"/>
          </p:cNvSpPr>
          <p:nvPr/>
        </p:nvSpPr>
        <p:spPr bwMode="auto">
          <a:xfrm>
            <a:off x="3530600" y="2755900"/>
            <a:ext cx="315595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083" tIns="31540" rIns="63083" bIns="31540">
            <a:spAutoFit/>
          </a:bodyPr>
          <a:lstStyle/>
          <a:p>
            <a:pPr defTabSz="630238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800" noProof="1">
                <a:latin typeface="Arial" charset="0"/>
              </a:rPr>
              <a:t>Cell lines: </a:t>
            </a:r>
            <a:r>
              <a:rPr lang="en-US" sz="800" b="0" noProof="1">
                <a:latin typeface="Arial" charset="0"/>
              </a:rPr>
              <a:t> - rhabdomyosarcoma R1H of  the rat</a:t>
            </a:r>
          </a:p>
          <a:p>
            <a:pPr defTabSz="630238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800" b="0" noProof="1">
                <a:latin typeface="Arial" charset="0"/>
              </a:rPr>
              <a:t>- human lung carcinoma cell line A549</a:t>
            </a:r>
          </a:p>
          <a:p>
            <a:pPr defTabSz="630238" eaLnBrk="0" hangingPunct="0">
              <a:spcBef>
                <a:spcPct val="50000"/>
              </a:spcBef>
            </a:pPr>
            <a:r>
              <a:rPr lang="en-US" sz="800" noProof="1">
                <a:latin typeface="Arial" charset="0"/>
              </a:rPr>
              <a:t>Infection: </a:t>
            </a:r>
            <a:r>
              <a:rPr lang="en-US" sz="800" b="0" noProof="1">
                <a:latin typeface="Arial" charset="0"/>
              </a:rPr>
              <a:t>Cells were infected with 100</a:t>
            </a:r>
            <a:r>
              <a:rPr lang="en-US" sz="800" b="0" noProof="1">
                <a:latin typeface="Symbol" pitchFamily="18" charset="2"/>
              </a:rPr>
              <a:t>m</a:t>
            </a:r>
            <a:r>
              <a:rPr lang="en-US" sz="800" b="0" noProof="1">
                <a:latin typeface="Arial" charset="0"/>
              </a:rPr>
              <a:t>l of supernatant or at a multiplicity of infection (MOI) of 25.</a:t>
            </a:r>
            <a:endParaRPr lang="en-US" sz="800" noProof="1">
              <a:latin typeface="Arial" charset="0"/>
            </a:endParaRPr>
          </a:p>
          <a:p>
            <a:pPr defTabSz="630238" eaLnBrk="0" hangingPunct="0">
              <a:spcBef>
                <a:spcPct val="50000"/>
              </a:spcBef>
            </a:pPr>
            <a:r>
              <a:rPr lang="en-US" sz="800" noProof="1">
                <a:latin typeface="Arial" charset="0"/>
              </a:rPr>
              <a:t>Irradiation</a:t>
            </a:r>
            <a:r>
              <a:rPr lang="en-US" sz="800" b="0" noProof="1">
                <a:latin typeface="Arial" charset="0"/>
              </a:rPr>
              <a:t>: Cells were plated in tissue culture flasks, infected and 24 hours later irradiated with 6 MeV photons. Cells were kept under ambient conditions and room temperature during irradiation. Single doses of 1, 2, 4, 6, and 8 Gy were given. Control cells were either infected or not infected and sham irradiated under the same conditions as irradiated cells.</a:t>
            </a:r>
          </a:p>
          <a:p>
            <a:pPr defTabSz="630238" eaLnBrk="0" hangingPunct="0">
              <a:spcBef>
                <a:spcPct val="50000"/>
              </a:spcBef>
            </a:pPr>
            <a:r>
              <a:rPr lang="en-US" sz="800" noProof="1">
                <a:latin typeface="Arial" charset="0"/>
              </a:rPr>
              <a:t>Gene expression</a:t>
            </a:r>
            <a:r>
              <a:rPr lang="en-US" sz="800" b="0" noProof="1">
                <a:latin typeface="Arial" charset="0"/>
              </a:rPr>
              <a:t> was analyzed by fluorescence microscopy</a:t>
            </a:r>
            <a:r>
              <a:rPr lang="en-US" sz="800" b="0">
                <a:latin typeface="Arial" charset="0"/>
              </a:rPr>
              <a:t>.</a:t>
            </a:r>
          </a:p>
        </p:txBody>
      </p:sp>
      <p:sp>
        <p:nvSpPr>
          <p:cNvPr id="2062" name="Text Box 93"/>
          <p:cNvSpPr txBox="1">
            <a:spLocks noChangeArrowheads="1"/>
          </p:cNvSpPr>
          <p:nvPr/>
        </p:nvSpPr>
        <p:spPr bwMode="auto">
          <a:xfrm>
            <a:off x="3530600" y="4576763"/>
            <a:ext cx="30480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083" tIns="31540" rIns="63083" bIns="31540">
            <a:spAutoFit/>
          </a:bodyPr>
          <a:lstStyle/>
          <a:p>
            <a:pPr defTabSz="630238" eaLnBrk="0" hangingPunct="0">
              <a:spcBef>
                <a:spcPct val="50000"/>
              </a:spcBef>
            </a:pPr>
            <a:r>
              <a:rPr lang="en-US" sz="800" u="sng">
                <a:latin typeface="Arial" charset="0"/>
              </a:rPr>
              <a:t>Results</a:t>
            </a:r>
            <a:r>
              <a:rPr lang="en-US" sz="800" b="0" u="sng">
                <a:latin typeface="Arial" charset="0"/>
              </a:rPr>
              <a:t>:</a:t>
            </a:r>
            <a:r>
              <a:rPr lang="en-US" sz="800" b="0">
                <a:latin typeface="Arial" charset="0"/>
              </a:rPr>
              <a:t> </a:t>
            </a:r>
          </a:p>
        </p:txBody>
      </p:sp>
      <p:sp>
        <p:nvSpPr>
          <p:cNvPr id="2063" name="Line 94"/>
          <p:cNvSpPr>
            <a:spLocks noChangeShapeType="1"/>
          </p:cNvSpPr>
          <p:nvPr/>
        </p:nvSpPr>
        <p:spPr bwMode="auto">
          <a:xfrm>
            <a:off x="3424238" y="1247775"/>
            <a:ext cx="0" cy="80089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4" name="Line 95"/>
          <p:cNvSpPr>
            <a:spLocks noChangeShapeType="1"/>
          </p:cNvSpPr>
          <p:nvPr/>
        </p:nvSpPr>
        <p:spPr bwMode="auto">
          <a:xfrm>
            <a:off x="3582988" y="4473575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5" name="Line 96"/>
          <p:cNvSpPr>
            <a:spLocks noChangeShapeType="1"/>
          </p:cNvSpPr>
          <p:nvPr/>
        </p:nvSpPr>
        <p:spPr bwMode="auto">
          <a:xfrm>
            <a:off x="320675" y="1871663"/>
            <a:ext cx="2994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6" name="Line 99"/>
          <p:cNvSpPr>
            <a:spLocks noChangeShapeType="1"/>
          </p:cNvSpPr>
          <p:nvPr/>
        </p:nvSpPr>
        <p:spPr bwMode="auto">
          <a:xfrm>
            <a:off x="320675" y="1041400"/>
            <a:ext cx="625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7" name="Text Box 100"/>
          <p:cNvSpPr txBox="1">
            <a:spLocks noChangeArrowheads="1"/>
          </p:cNvSpPr>
          <p:nvPr/>
        </p:nvSpPr>
        <p:spPr bwMode="auto">
          <a:xfrm>
            <a:off x="2673350" y="5513388"/>
            <a:ext cx="641350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083" tIns="31540" rIns="63083" bIns="31540">
            <a:spAutoFit/>
          </a:bodyPr>
          <a:lstStyle/>
          <a:p>
            <a:pPr defTabSz="630238" eaLnBrk="0" hangingPunct="0">
              <a:spcBef>
                <a:spcPct val="50000"/>
              </a:spcBef>
            </a:pPr>
            <a:r>
              <a:rPr lang="en-US" sz="700" b="0">
                <a:latin typeface="Arial" charset="0"/>
              </a:rPr>
              <a:t>Figure 1</a:t>
            </a:r>
          </a:p>
        </p:txBody>
      </p:sp>
      <p:sp>
        <p:nvSpPr>
          <p:cNvPr id="2068" name="Text Box 101"/>
          <p:cNvSpPr txBox="1">
            <a:spLocks noChangeArrowheads="1"/>
          </p:cNvSpPr>
          <p:nvPr/>
        </p:nvSpPr>
        <p:spPr bwMode="auto">
          <a:xfrm>
            <a:off x="4116388" y="4576763"/>
            <a:ext cx="10175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083" tIns="31540" rIns="63083" bIns="31540">
            <a:spAutoFit/>
          </a:bodyPr>
          <a:lstStyle/>
          <a:p>
            <a:pPr defTabSz="630238" eaLnBrk="0" hangingPunct="0">
              <a:spcBef>
                <a:spcPct val="50000"/>
              </a:spcBef>
            </a:pPr>
            <a:r>
              <a:rPr lang="en-US" sz="700" b="0" noProof="1">
                <a:latin typeface="Arial" charset="0"/>
              </a:rPr>
              <a:t>Figure 3: </a:t>
            </a:r>
            <a:r>
              <a:rPr lang="en-US" sz="700" noProof="1">
                <a:latin typeface="Arial" charset="0"/>
              </a:rPr>
              <a:t>Analysis of viral DNA. </a:t>
            </a:r>
            <a:r>
              <a:rPr lang="en-US" sz="700" b="0" noProof="1">
                <a:latin typeface="Arial" charset="0"/>
              </a:rPr>
              <a:t>Restriction enzyme digest with </a:t>
            </a:r>
            <a:r>
              <a:rPr lang="en-US" sz="700" b="0" i="1" noProof="1">
                <a:latin typeface="Arial" charset="0"/>
              </a:rPr>
              <a:t>Pvu</a:t>
            </a:r>
            <a:r>
              <a:rPr lang="en-US" sz="700" b="0" noProof="1">
                <a:latin typeface="Arial" charset="0"/>
              </a:rPr>
              <a:t>I and subsequent gel electrophoresis</a:t>
            </a:r>
            <a:endParaRPr lang="en-US" sz="700" b="0">
              <a:latin typeface="Arial" charset="0"/>
            </a:endParaRPr>
          </a:p>
        </p:txBody>
      </p:sp>
      <p:sp>
        <p:nvSpPr>
          <p:cNvPr id="2069" name="Text Box 102"/>
          <p:cNvSpPr txBox="1">
            <a:spLocks noChangeArrowheads="1"/>
          </p:cNvSpPr>
          <p:nvPr/>
        </p:nvSpPr>
        <p:spPr bwMode="auto">
          <a:xfrm>
            <a:off x="3530600" y="8162925"/>
            <a:ext cx="3208338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083" tIns="31540" rIns="63083" bIns="31540">
            <a:spAutoFit/>
          </a:bodyPr>
          <a:lstStyle/>
          <a:p>
            <a:pPr algn="just" defTabSz="630238" eaLnBrk="0" hangingPunct="0">
              <a:spcBef>
                <a:spcPct val="50000"/>
              </a:spcBef>
            </a:pPr>
            <a:r>
              <a:rPr lang="en-US" sz="800" u="sng" noProof="1">
                <a:latin typeface="Arial" charset="0"/>
              </a:rPr>
              <a:t>Conclusions</a:t>
            </a:r>
            <a:r>
              <a:rPr lang="en-US" sz="800" b="0" u="sng" noProof="1">
                <a:latin typeface="Arial" charset="0"/>
              </a:rPr>
              <a:t>:</a:t>
            </a:r>
            <a:r>
              <a:rPr lang="en-US" sz="800" b="0" noProof="1">
                <a:latin typeface="Arial" charset="0"/>
              </a:rPr>
              <a:t> The radiation inducible promoter and enhancer of the EGR-1 gene was successfully introduced into the E1 region of an Ad vector, providing us with a tool that allows control of gene expression of any cDNA by irradiation. Radiation inducibility of EGFP expression was detected at 4 and 6 Gy. </a:t>
            </a:r>
          </a:p>
          <a:p>
            <a:pPr algn="just" defTabSz="630238" eaLnBrk="0" hangingPunct="0">
              <a:spcBef>
                <a:spcPct val="50000"/>
              </a:spcBef>
            </a:pPr>
            <a:r>
              <a:rPr lang="en-US" sz="800" b="0" noProof="1">
                <a:latin typeface="Arial" charset="0"/>
              </a:rPr>
              <a:t>Future research is directed towards optimization of adenoviral constructs to further reduce gene expression in the absence of radiation. </a:t>
            </a:r>
          </a:p>
        </p:txBody>
      </p:sp>
      <p:sp>
        <p:nvSpPr>
          <p:cNvPr id="2070" name="Line 103"/>
          <p:cNvSpPr>
            <a:spLocks noChangeShapeType="1"/>
          </p:cNvSpPr>
          <p:nvPr/>
        </p:nvSpPr>
        <p:spPr bwMode="auto">
          <a:xfrm>
            <a:off x="3582988" y="8112125"/>
            <a:ext cx="31035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71" name="Picture 105"/>
          <p:cNvPicPr>
            <a:picLocks noChangeAspect="1" noChangeArrowheads="1"/>
          </p:cNvPicPr>
          <p:nvPr/>
        </p:nvPicPr>
        <p:blipFill>
          <a:blip r:embed="rId7"/>
          <a:srcRect r="-1685" b="14577"/>
          <a:stretch>
            <a:fillRect/>
          </a:stretch>
        </p:blipFill>
        <p:spPr bwMode="auto">
          <a:xfrm>
            <a:off x="376238" y="8112125"/>
            <a:ext cx="5111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2" name="Picture 106"/>
          <p:cNvPicPr>
            <a:picLocks noChangeAspect="1" noChangeArrowheads="1"/>
          </p:cNvPicPr>
          <p:nvPr/>
        </p:nvPicPr>
        <p:blipFill>
          <a:blip r:embed="rId8"/>
          <a:srcRect b="10509"/>
          <a:stretch>
            <a:fillRect/>
          </a:stretch>
        </p:blipFill>
        <p:spPr bwMode="auto">
          <a:xfrm>
            <a:off x="1016000" y="8112125"/>
            <a:ext cx="5143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1" name="Object 107"/>
          <p:cNvGraphicFramePr>
            <a:graphicFrameLocks noChangeAspect="1"/>
          </p:cNvGraphicFramePr>
          <p:nvPr/>
        </p:nvGraphicFramePr>
        <p:xfrm>
          <a:off x="303213" y="7643813"/>
          <a:ext cx="2554287" cy="1930400"/>
        </p:xfrm>
        <a:graphic>
          <a:graphicData uri="http://schemas.openxmlformats.org/presentationml/2006/ole">
            <p:oleObj spid="_x0000_s2051" name="Dokument" r:id="rId9" imgW="5760720" imgH="4352760" progId="Word.Document.8">
              <p:embed/>
            </p:oleObj>
          </a:graphicData>
        </a:graphic>
      </p:graphicFrame>
      <p:sp>
        <p:nvSpPr>
          <p:cNvPr id="2073" name="Text Box 108"/>
          <p:cNvSpPr txBox="1">
            <a:spLocks noChangeArrowheads="1"/>
          </p:cNvSpPr>
          <p:nvPr/>
        </p:nvSpPr>
        <p:spPr bwMode="auto">
          <a:xfrm>
            <a:off x="320675" y="8893175"/>
            <a:ext cx="5572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083" tIns="31540" rIns="63083" bIns="31540">
            <a:spAutoFit/>
          </a:bodyPr>
          <a:lstStyle/>
          <a:p>
            <a:pPr defTabSz="630238" eaLnBrk="0" hangingPunct="0"/>
            <a:r>
              <a:rPr lang="en-US" sz="700" b="0" noProof="1">
                <a:latin typeface="Arial" charset="0"/>
              </a:rPr>
              <a:t>Guanosine</a:t>
            </a:r>
            <a:endParaRPr lang="en-US" sz="800" b="0" noProof="1">
              <a:latin typeface="Arial" charset="0"/>
            </a:endParaRPr>
          </a:p>
        </p:txBody>
      </p:sp>
      <p:sp>
        <p:nvSpPr>
          <p:cNvPr id="2074" name="Text Box 110"/>
          <p:cNvSpPr txBox="1">
            <a:spLocks noChangeArrowheads="1"/>
          </p:cNvSpPr>
          <p:nvPr/>
        </p:nvSpPr>
        <p:spPr bwMode="auto">
          <a:xfrm>
            <a:off x="1016000" y="8893175"/>
            <a:ext cx="5699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083" tIns="31540" rIns="63083" bIns="31540">
            <a:spAutoFit/>
          </a:bodyPr>
          <a:lstStyle/>
          <a:p>
            <a:pPr defTabSz="630238" eaLnBrk="0" hangingPunct="0"/>
            <a:r>
              <a:rPr lang="en-US" sz="700" b="0" noProof="1">
                <a:latin typeface="Arial" charset="0"/>
              </a:rPr>
              <a:t>Ganciclovir</a:t>
            </a:r>
          </a:p>
        </p:txBody>
      </p:sp>
      <p:sp>
        <p:nvSpPr>
          <p:cNvPr id="2075" name="Line 115"/>
          <p:cNvSpPr>
            <a:spLocks noChangeShapeType="1"/>
          </p:cNvSpPr>
          <p:nvPr/>
        </p:nvSpPr>
        <p:spPr bwMode="auto">
          <a:xfrm>
            <a:off x="268288" y="9099550"/>
            <a:ext cx="1336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6" name="Line 116"/>
          <p:cNvSpPr>
            <a:spLocks noChangeShapeType="1"/>
          </p:cNvSpPr>
          <p:nvPr/>
        </p:nvSpPr>
        <p:spPr bwMode="auto">
          <a:xfrm>
            <a:off x="268288" y="8059738"/>
            <a:ext cx="1336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7" name="Line 117"/>
          <p:cNvSpPr>
            <a:spLocks noChangeShapeType="1"/>
          </p:cNvSpPr>
          <p:nvPr/>
        </p:nvSpPr>
        <p:spPr bwMode="auto">
          <a:xfrm flipV="1">
            <a:off x="1604963" y="8059738"/>
            <a:ext cx="0" cy="10398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8" name="Line 118"/>
          <p:cNvSpPr>
            <a:spLocks noChangeShapeType="1"/>
          </p:cNvSpPr>
          <p:nvPr/>
        </p:nvSpPr>
        <p:spPr bwMode="auto">
          <a:xfrm flipV="1">
            <a:off x="268288" y="8059738"/>
            <a:ext cx="0" cy="10398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9" name="Text Box 91"/>
          <p:cNvSpPr txBox="1">
            <a:spLocks noChangeArrowheads="1"/>
          </p:cNvSpPr>
          <p:nvPr/>
        </p:nvSpPr>
        <p:spPr bwMode="auto">
          <a:xfrm>
            <a:off x="3530600" y="1195388"/>
            <a:ext cx="171132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083" tIns="31540" rIns="63083" bIns="31540">
            <a:spAutoFit/>
          </a:bodyPr>
          <a:lstStyle/>
          <a:p>
            <a:pPr defTabSz="630238"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US" sz="800" u="sng" noProof="1">
                <a:latin typeface="Arial" charset="0"/>
              </a:rPr>
              <a:t>Materials &amp; Methods</a:t>
            </a:r>
            <a:r>
              <a:rPr lang="en-US" sz="800" b="0" u="sng" noProof="1">
                <a:latin typeface="Arial" charset="0"/>
              </a:rPr>
              <a:t>:</a:t>
            </a:r>
            <a:r>
              <a:rPr lang="en-US" sz="800" b="0" noProof="1">
                <a:latin typeface="Arial" charset="0"/>
              </a:rPr>
              <a:t> </a:t>
            </a:r>
          </a:p>
          <a:p>
            <a:pPr defTabSz="630238"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US" sz="800" noProof="1">
                <a:latin typeface="Arial" charset="0"/>
              </a:rPr>
              <a:t>Construction of adenoviral vector (Figure 2)</a:t>
            </a:r>
            <a:r>
              <a:rPr lang="en-US" sz="800" b="0" noProof="1">
                <a:latin typeface="Arial" charset="0"/>
              </a:rPr>
              <a:t>: The cDNA encoding </a:t>
            </a:r>
            <a:r>
              <a:rPr lang="en-US" sz="800" b="0" i="1" noProof="1">
                <a:latin typeface="Arial" charset="0"/>
              </a:rPr>
              <a:t>EGFP</a:t>
            </a:r>
            <a:r>
              <a:rPr lang="en-US" sz="800" b="0" noProof="1">
                <a:latin typeface="Arial" charset="0"/>
              </a:rPr>
              <a:t> or </a:t>
            </a:r>
            <a:r>
              <a:rPr lang="en-US" sz="800" b="0" i="1" noProof="1">
                <a:latin typeface="Arial" charset="0"/>
              </a:rPr>
              <a:t>HSV-TK</a:t>
            </a:r>
            <a:r>
              <a:rPr lang="en-US" sz="800" b="0" noProof="1">
                <a:latin typeface="Arial" charset="0"/>
              </a:rPr>
              <a:t>, respectively, were placed in the left end of the adenovirus (Ad) genome under control of the </a:t>
            </a:r>
            <a:r>
              <a:rPr lang="en-US" sz="800" b="0" i="1" noProof="1">
                <a:latin typeface="Arial" charset="0"/>
              </a:rPr>
              <a:t>EGR-1</a:t>
            </a:r>
            <a:r>
              <a:rPr lang="en-US" sz="800" b="0" noProof="1">
                <a:latin typeface="Arial" charset="0"/>
              </a:rPr>
              <a:t> promoter, followed by an SV40 polyadenylation signal.</a:t>
            </a:r>
            <a:endParaRPr lang="en-US" sz="800" b="0">
              <a:latin typeface="Arial" charset="0"/>
            </a:endParaRPr>
          </a:p>
        </p:txBody>
      </p:sp>
      <p:sp>
        <p:nvSpPr>
          <p:cNvPr id="2080" name="Rectangle 157"/>
          <p:cNvSpPr>
            <a:spLocks noChangeArrowheads="1"/>
          </p:cNvSpPr>
          <p:nvPr/>
        </p:nvSpPr>
        <p:spPr bwMode="auto">
          <a:xfrm>
            <a:off x="4171950" y="5303838"/>
            <a:ext cx="422275" cy="617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2081" name="Rectangle 158"/>
          <p:cNvSpPr>
            <a:spLocks noChangeArrowheads="1"/>
          </p:cNvSpPr>
          <p:nvPr/>
        </p:nvSpPr>
        <p:spPr bwMode="auto">
          <a:xfrm>
            <a:off x="4760913" y="5303838"/>
            <a:ext cx="420687" cy="617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2082" name="Rectangle 159"/>
          <p:cNvSpPr>
            <a:spLocks noChangeArrowheads="1"/>
          </p:cNvSpPr>
          <p:nvPr/>
        </p:nvSpPr>
        <p:spPr bwMode="auto">
          <a:xfrm>
            <a:off x="3582988" y="5980113"/>
            <a:ext cx="419100" cy="617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2083" name="Rectangle 160"/>
          <p:cNvSpPr>
            <a:spLocks noChangeArrowheads="1"/>
          </p:cNvSpPr>
          <p:nvPr/>
        </p:nvSpPr>
        <p:spPr bwMode="auto">
          <a:xfrm>
            <a:off x="4171950" y="5980113"/>
            <a:ext cx="422275" cy="617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2084" name="Rectangle 161"/>
          <p:cNvSpPr>
            <a:spLocks noChangeArrowheads="1"/>
          </p:cNvSpPr>
          <p:nvPr/>
        </p:nvSpPr>
        <p:spPr bwMode="auto">
          <a:xfrm>
            <a:off x="4760913" y="5980113"/>
            <a:ext cx="420687" cy="617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2085" name="Rectangle 162"/>
          <p:cNvSpPr>
            <a:spLocks noChangeArrowheads="1"/>
          </p:cNvSpPr>
          <p:nvPr/>
        </p:nvSpPr>
        <p:spPr bwMode="auto">
          <a:xfrm>
            <a:off x="5348288" y="6761163"/>
            <a:ext cx="420687" cy="615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2086" name="Rectangle 163"/>
          <p:cNvSpPr>
            <a:spLocks noChangeArrowheads="1"/>
          </p:cNvSpPr>
          <p:nvPr/>
        </p:nvSpPr>
        <p:spPr bwMode="auto">
          <a:xfrm>
            <a:off x="5935663" y="6761163"/>
            <a:ext cx="420687" cy="615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2087" name="Rectangle 164"/>
          <p:cNvSpPr>
            <a:spLocks noChangeArrowheads="1"/>
          </p:cNvSpPr>
          <p:nvPr/>
        </p:nvSpPr>
        <p:spPr bwMode="auto">
          <a:xfrm>
            <a:off x="3582988" y="6761163"/>
            <a:ext cx="419100" cy="615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2088" name="Rectangle 165"/>
          <p:cNvSpPr>
            <a:spLocks noChangeArrowheads="1"/>
          </p:cNvSpPr>
          <p:nvPr/>
        </p:nvSpPr>
        <p:spPr bwMode="auto">
          <a:xfrm>
            <a:off x="4171950" y="6761163"/>
            <a:ext cx="422275" cy="615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2089" name="Rectangle 166"/>
          <p:cNvSpPr>
            <a:spLocks noChangeArrowheads="1"/>
          </p:cNvSpPr>
          <p:nvPr/>
        </p:nvSpPr>
        <p:spPr bwMode="auto">
          <a:xfrm>
            <a:off x="4760913" y="6761163"/>
            <a:ext cx="420687" cy="615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2090" name="Rectangle 167"/>
          <p:cNvSpPr>
            <a:spLocks noChangeArrowheads="1"/>
          </p:cNvSpPr>
          <p:nvPr/>
        </p:nvSpPr>
        <p:spPr bwMode="auto">
          <a:xfrm>
            <a:off x="3582988" y="5303838"/>
            <a:ext cx="419100" cy="617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2091" name="Text Box 169"/>
          <p:cNvSpPr txBox="1">
            <a:spLocks noChangeArrowheads="1"/>
          </p:cNvSpPr>
          <p:nvPr/>
        </p:nvSpPr>
        <p:spPr bwMode="auto">
          <a:xfrm>
            <a:off x="5338763" y="5502275"/>
            <a:ext cx="151765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083" tIns="31540" rIns="63083" bIns="31540">
            <a:spAutoFit/>
          </a:bodyPr>
          <a:lstStyle/>
          <a:p>
            <a:pPr defTabSz="630238" eaLnBrk="0" hangingPunct="0"/>
            <a:r>
              <a:rPr lang="en-US" sz="700" b="0" noProof="1">
                <a:latin typeface="Arial" charset="0"/>
              </a:rPr>
              <a:t>Figure 4: </a:t>
            </a:r>
            <a:r>
              <a:rPr lang="en-US" sz="700" noProof="1">
                <a:latin typeface="Arial" charset="0"/>
              </a:rPr>
              <a:t>Radiation inducibility </a:t>
            </a:r>
          </a:p>
          <a:p>
            <a:pPr defTabSz="630238" eaLnBrk="0" hangingPunct="0"/>
            <a:r>
              <a:rPr lang="en-US" sz="700" noProof="1">
                <a:latin typeface="Arial" charset="0"/>
              </a:rPr>
              <a:t>of EGFP expression. </a:t>
            </a:r>
            <a:r>
              <a:rPr lang="en-US" sz="700" b="0" noProof="1">
                <a:latin typeface="Arial" charset="0"/>
              </a:rPr>
              <a:t>R1H cells </a:t>
            </a:r>
          </a:p>
          <a:p>
            <a:pPr defTabSz="630238" eaLnBrk="0" hangingPunct="0"/>
            <a:r>
              <a:rPr lang="en-US" sz="700" b="0" noProof="1">
                <a:latin typeface="Arial" charset="0"/>
              </a:rPr>
              <a:t>were not infected, but irradiated at </a:t>
            </a:r>
          </a:p>
          <a:p>
            <a:pPr defTabSz="630238" eaLnBrk="0" hangingPunct="0"/>
            <a:r>
              <a:rPr lang="en-US" sz="700" b="0" noProof="1">
                <a:latin typeface="Arial" charset="0"/>
              </a:rPr>
              <a:t>6 Gy (A,B), infected and irradiated </a:t>
            </a:r>
          </a:p>
          <a:p>
            <a:pPr defTabSz="630238" eaLnBrk="0" hangingPunct="0"/>
            <a:r>
              <a:rPr lang="en-US" sz="700" b="0" noProof="1">
                <a:latin typeface="Arial" charset="0"/>
              </a:rPr>
              <a:t>with 0Gy (C,D) or 6Gy (E,F);</a:t>
            </a:r>
          </a:p>
          <a:p>
            <a:pPr defTabSz="630238" eaLnBrk="0" hangingPunct="0"/>
            <a:r>
              <a:rPr lang="en-US" sz="700" b="0" noProof="1">
                <a:latin typeface="Arial" charset="0"/>
              </a:rPr>
              <a:t>Fluorescence: excitation at - nm ,</a:t>
            </a:r>
          </a:p>
          <a:p>
            <a:pPr defTabSz="630238" eaLnBrk="0" hangingPunct="0"/>
            <a:r>
              <a:rPr lang="en-US" sz="700" b="0" noProof="1">
                <a:latin typeface="Arial" charset="0"/>
              </a:rPr>
              <a:t>(200x): A, C, E; bright field</a:t>
            </a:r>
            <a:r>
              <a:rPr lang="en-US" sz="700" noProof="1">
                <a:latin typeface="Arial" charset="0"/>
              </a:rPr>
              <a:t> </a:t>
            </a:r>
            <a:r>
              <a:rPr lang="en-US" sz="700" b="0" noProof="1">
                <a:latin typeface="Arial" charset="0"/>
              </a:rPr>
              <a:t>( 200x): </a:t>
            </a:r>
          </a:p>
          <a:p>
            <a:pPr defTabSz="630238" eaLnBrk="0" hangingPunct="0"/>
            <a:r>
              <a:rPr lang="en-US" sz="700" b="0" noProof="1">
                <a:latin typeface="Arial" charset="0"/>
              </a:rPr>
              <a:t>B, D, F;</a:t>
            </a:r>
            <a:r>
              <a:rPr lang="de-DE" sz="700" b="0">
                <a:latin typeface="Arial" charset="0"/>
              </a:rPr>
              <a:t> </a:t>
            </a:r>
          </a:p>
        </p:txBody>
      </p:sp>
      <p:sp>
        <p:nvSpPr>
          <p:cNvPr id="2092" name="Text Box 170"/>
          <p:cNvSpPr txBox="1">
            <a:spLocks noChangeArrowheads="1"/>
          </p:cNvSpPr>
          <p:nvPr/>
        </p:nvSpPr>
        <p:spPr bwMode="auto">
          <a:xfrm>
            <a:off x="3957638" y="5824538"/>
            <a:ext cx="176212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083" tIns="31540" rIns="63083" bIns="31540">
            <a:spAutoFit/>
          </a:bodyPr>
          <a:lstStyle/>
          <a:p>
            <a:pPr defTabSz="630238" eaLnBrk="0" hangingPunct="0"/>
            <a:r>
              <a:rPr lang="de-DE" b="0">
                <a:latin typeface="Arial" charset="0"/>
              </a:rPr>
              <a:t>A</a:t>
            </a:r>
          </a:p>
        </p:txBody>
      </p:sp>
      <p:sp>
        <p:nvSpPr>
          <p:cNvPr id="2093" name="Text Box 172"/>
          <p:cNvSpPr txBox="1">
            <a:spLocks noChangeArrowheads="1"/>
          </p:cNvSpPr>
          <p:nvPr/>
        </p:nvSpPr>
        <p:spPr bwMode="auto">
          <a:xfrm>
            <a:off x="3530600" y="7593013"/>
            <a:ext cx="316706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083" tIns="31540" rIns="63083" bIns="31540">
            <a:spAutoFit/>
          </a:bodyPr>
          <a:lstStyle/>
          <a:p>
            <a:pPr defTabSz="630238" eaLnBrk="0" hangingPunct="0"/>
            <a:r>
              <a:rPr lang="en-US" sz="700" b="0" noProof="1">
                <a:latin typeface="Arial" charset="0"/>
              </a:rPr>
              <a:t>Figure 5: </a:t>
            </a:r>
            <a:r>
              <a:rPr lang="en-US" sz="700" noProof="1">
                <a:latin typeface="Arial" charset="0"/>
              </a:rPr>
              <a:t>Dose dependent expression of EGFP. </a:t>
            </a:r>
            <a:r>
              <a:rPr lang="en-US" sz="700" b="0" noProof="1">
                <a:latin typeface="Arial" charset="0"/>
              </a:rPr>
              <a:t>R1H cells were infected at </a:t>
            </a:r>
          </a:p>
          <a:p>
            <a:pPr defTabSz="630238" eaLnBrk="0" hangingPunct="0"/>
            <a:r>
              <a:rPr lang="en-US" sz="700" b="0" noProof="1">
                <a:latin typeface="Arial" charset="0"/>
              </a:rPr>
              <a:t>MOI 25</a:t>
            </a:r>
            <a:r>
              <a:rPr lang="en-US" sz="700" noProof="1">
                <a:latin typeface="Arial" charset="0"/>
              </a:rPr>
              <a:t> </a:t>
            </a:r>
            <a:r>
              <a:rPr lang="en-US" sz="700" b="0" noProof="1">
                <a:latin typeface="Arial" charset="0"/>
              </a:rPr>
              <a:t>and irradiated at indicated doses. Fluorescence at 200x.</a:t>
            </a:r>
            <a:endParaRPr lang="de-DE" sz="700" b="0">
              <a:latin typeface="Arial" charset="0"/>
            </a:endParaRPr>
          </a:p>
        </p:txBody>
      </p:sp>
      <p:sp>
        <p:nvSpPr>
          <p:cNvPr id="2094" name="Text Box 174"/>
          <p:cNvSpPr txBox="1">
            <a:spLocks noChangeArrowheads="1"/>
          </p:cNvSpPr>
          <p:nvPr/>
        </p:nvSpPr>
        <p:spPr bwMode="auto">
          <a:xfrm>
            <a:off x="3519488" y="7389813"/>
            <a:ext cx="130175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083" tIns="31540" rIns="63083" bIns="31540">
            <a:spAutoFit/>
          </a:bodyPr>
          <a:lstStyle/>
          <a:p>
            <a:pPr defTabSz="630238" eaLnBrk="0" hangingPunct="0"/>
            <a:endParaRPr lang="de-DE" b="0">
              <a:latin typeface="Arial" charset="0"/>
            </a:endParaRPr>
          </a:p>
        </p:txBody>
      </p:sp>
      <p:grpSp>
        <p:nvGrpSpPr>
          <p:cNvPr id="2095" name="Group 176"/>
          <p:cNvGrpSpPr>
            <a:grpSpLocks/>
          </p:cNvGrpSpPr>
          <p:nvPr/>
        </p:nvGrpSpPr>
        <p:grpSpPr bwMode="auto">
          <a:xfrm>
            <a:off x="5241925" y="1195388"/>
            <a:ext cx="1349375" cy="1508125"/>
            <a:chOff x="3357" y="432"/>
            <a:chExt cx="1210" cy="1392"/>
          </a:xfrm>
        </p:grpSpPr>
        <p:pic>
          <p:nvPicPr>
            <p:cNvPr id="2108" name="Picture 177" descr="Image_1"/>
            <p:cNvPicPr>
              <a:picLocks noChangeAspect="1" noChangeArrowheads="1"/>
            </p:cNvPicPr>
            <p:nvPr/>
          </p:nvPicPr>
          <p:blipFill>
            <a:blip r:embed="rId10">
              <a:lum bright="-6000" contrast="24000"/>
            </a:blip>
            <a:srcRect/>
            <a:stretch>
              <a:fillRect/>
            </a:stretch>
          </p:blipFill>
          <p:spPr bwMode="auto">
            <a:xfrm>
              <a:off x="3357" y="432"/>
              <a:ext cx="1210" cy="1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09" name="Rectangle 178"/>
            <p:cNvSpPr>
              <a:spLocks noChangeArrowheads="1"/>
            </p:cNvSpPr>
            <p:nvPr/>
          </p:nvSpPr>
          <p:spPr bwMode="auto">
            <a:xfrm>
              <a:off x="3483" y="489"/>
              <a:ext cx="47" cy="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4693" tIns="2347" rIns="4693" bIns="2347" anchor="ctr"/>
            <a:lstStyle/>
            <a:p>
              <a:pPr eaLnBrk="0" hangingPunct="0"/>
              <a:endParaRPr lang="en-GB"/>
            </a:p>
          </p:txBody>
        </p:sp>
        <p:sp>
          <p:nvSpPr>
            <p:cNvPr id="2110" name="Rectangle 179"/>
            <p:cNvSpPr>
              <a:spLocks noChangeArrowheads="1"/>
            </p:cNvSpPr>
            <p:nvPr/>
          </p:nvSpPr>
          <p:spPr bwMode="auto">
            <a:xfrm>
              <a:off x="3606" y="1629"/>
              <a:ext cx="102" cy="4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4693" tIns="2347" rIns="4693" bIns="2347" anchor="ctr"/>
            <a:lstStyle/>
            <a:p>
              <a:pPr algn="ctr" defTabSz="630238" eaLnBrk="0" hangingPunct="0"/>
              <a:endParaRPr lang="de-DE" sz="300"/>
            </a:p>
          </p:txBody>
        </p:sp>
        <p:sp>
          <p:nvSpPr>
            <p:cNvPr id="2111" name="Rectangle 180"/>
            <p:cNvSpPr>
              <a:spLocks noChangeArrowheads="1"/>
            </p:cNvSpPr>
            <p:nvPr/>
          </p:nvSpPr>
          <p:spPr bwMode="auto">
            <a:xfrm>
              <a:off x="3519" y="1470"/>
              <a:ext cx="47" cy="10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4693" tIns="2347" rIns="4693" bIns="2347" anchor="ctr"/>
            <a:lstStyle/>
            <a:p>
              <a:pPr eaLnBrk="0" hangingPunct="0"/>
              <a:endParaRPr lang="en-GB"/>
            </a:p>
          </p:txBody>
        </p:sp>
        <p:sp>
          <p:nvSpPr>
            <p:cNvPr id="2112" name="Rectangle 181"/>
            <p:cNvSpPr>
              <a:spLocks noChangeArrowheads="1"/>
            </p:cNvSpPr>
            <p:nvPr/>
          </p:nvSpPr>
          <p:spPr bwMode="auto">
            <a:xfrm>
              <a:off x="3771" y="1434"/>
              <a:ext cx="47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4693" tIns="2347" rIns="4693" bIns="2347" anchor="ctr"/>
            <a:lstStyle/>
            <a:p>
              <a:pPr eaLnBrk="0" hangingPunct="0"/>
              <a:endParaRPr lang="en-GB"/>
            </a:p>
          </p:txBody>
        </p:sp>
        <p:sp>
          <p:nvSpPr>
            <p:cNvPr id="2113" name="Rectangle 182"/>
            <p:cNvSpPr>
              <a:spLocks noChangeArrowheads="1"/>
            </p:cNvSpPr>
            <p:nvPr/>
          </p:nvSpPr>
          <p:spPr bwMode="auto">
            <a:xfrm>
              <a:off x="3753" y="963"/>
              <a:ext cx="291" cy="4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4693" tIns="2347" rIns="4693" bIns="2347" anchor="ctr"/>
            <a:lstStyle/>
            <a:p>
              <a:pPr algn="ctr" defTabSz="630238" eaLnBrk="0" hangingPunct="0"/>
              <a:r>
                <a:rPr lang="de-DE"/>
                <a:t>pBHG10</a:t>
              </a:r>
              <a:endParaRPr lang="de-DE" b="0"/>
            </a:p>
          </p:txBody>
        </p:sp>
        <p:sp>
          <p:nvSpPr>
            <p:cNvPr id="2114" name="Rectangle 183"/>
            <p:cNvSpPr>
              <a:spLocks noChangeArrowheads="1"/>
            </p:cNvSpPr>
            <p:nvPr/>
          </p:nvSpPr>
          <p:spPr bwMode="auto">
            <a:xfrm>
              <a:off x="4149" y="687"/>
              <a:ext cx="144" cy="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4693" tIns="2347" rIns="4693" bIns="2347" anchor="ctr"/>
            <a:lstStyle/>
            <a:p>
              <a:pPr algn="ctr" defTabSz="630238" eaLnBrk="0" hangingPunct="0"/>
              <a:endParaRPr lang="de-DE" sz="300"/>
            </a:p>
          </p:txBody>
        </p:sp>
        <p:sp>
          <p:nvSpPr>
            <p:cNvPr id="2115" name="Text Box 184"/>
            <p:cNvSpPr txBox="1">
              <a:spLocks noChangeArrowheads="1"/>
            </p:cNvSpPr>
            <p:nvPr/>
          </p:nvSpPr>
          <p:spPr bwMode="auto">
            <a:xfrm>
              <a:off x="3431" y="1595"/>
              <a:ext cx="214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693" tIns="2347" rIns="4693" bIns="2347" anchor="ctr"/>
            <a:lstStyle/>
            <a:p>
              <a:pPr defTabSz="630238" eaLnBrk="0" hangingPunct="0"/>
              <a:r>
                <a:rPr lang="en-US" sz="300" noProof="1"/>
                <a:t>Egr</a:t>
              </a:r>
              <a:r>
                <a:rPr lang="de-DE" sz="300"/>
                <a:t>-1</a:t>
              </a:r>
            </a:p>
          </p:txBody>
        </p:sp>
        <p:sp>
          <p:nvSpPr>
            <p:cNvPr id="2116" name="Rectangle 185"/>
            <p:cNvSpPr>
              <a:spLocks noChangeArrowheads="1"/>
            </p:cNvSpPr>
            <p:nvPr/>
          </p:nvSpPr>
          <p:spPr bwMode="auto">
            <a:xfrm>
              <a:off x="3545" y="1595"/>
              <a:ext cx="26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693" tIns="2347" rIns="4693" bIns="2347" anchor="ctr"/>
            <a:lstStyle/>
            <a:p>
              <a:pPr defTabSz="630238" eaLnBrk="0" hangingPunct="0"/>
              <a:r>
                <a:rPr lang="de-DE" sz="300"/>
                <a:t> EGFP/</a:t>
              </a:r>
            </a:p>
            <a:p>
              <a:pPr defTabSz="630238" eaLnBrk="0" hangingPunct="0"/>
              <a:r>
                <a:rPr lang="de-DE" sz="300"/>
                <a:t>HSV-TK</a:t>
              </a:r>
            </a:p>
          </p:txBody>
        </p:sp>
        <p:sp>
          <p:nvSpPr>
            <p:cNvPr id="2117" name="Text Box 186"/>
            <p:cNvSpPr txBox="1">
              <a:spLocks noChangeArrowheads="1"/>
            </p:cNvSpPr>
            <p:nvPr/>
          </p:nvSpPr>
          <p:spPr bwMode="auto">
            <a:xfrm>
              <a:off x="3717" y="1595"/>
              <a:ext cx="26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693" tIns="2347" rIns="4693" bIns="2347" anchor="ctr"/>
            <a:lstStyle/>
            <a:p>
              <a:pPr defTabSz="630238" eaLnBrk="0" hangingPunct="0"/>
              <a:r>
                <a:rPr lang="de-DE" sz="300"/>
                <a:t>SV40 An</a:t>
              </a:r>
            </a:p>
          </p:txBody>
        </p:sp>
        <p:sp>
          <p:nvSpPr>
            <p:cNvPr id="2118" name="Rectangle 187"/>
            <p:cNvSpPr>
              <a:spLocks noChangeArrowheads="1"/>
            </p:cNvSpPr>
            <p:nvPr/>
          </p:nvSpPr>
          <p:spPr bwMode="auto">
            <a:xfrm>
              <a:off x="4134" y="690"/>
              <a:ext cx="47" cy="4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4693" tIns="2347" rIns="4693" bIns="2347" anchor="ctr"/>
            <a:lstStyle/>
            <a:p>
              <a:pPr eaLnBrk="0" hangingPunct="0"/>
              <a:endParaRPr lang="en-GB"/>
            </a:p>
          </p:txBody>
        </p:sp>
        <p:sp>
          <p:nvSpPr>
            <p:cNvPr id="2119" name="Text Box 188"/>
            <p:cNvSpPr txBox="1">
              <a:spLocks noChangeArrowheads="1"/>
            </p:cNvSpPr>
            <p:nvPr/>
          </p:nvSpPr>
          <p:spPr bwMode="auto">
            <a:xfrm>
              <a:off x="4079" y="671"/>
              <a:ext cx="38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693" tIns="2347" rIns="4693" bIns="2347" anchor="ctr"/>
            <a:lstStyle/>
            <a:p>
              <a:pPr defTabSz="630238" eaLnBrk="0" hangingPunct="0"/>
              <a:r>
                <a:rPr lang="de-DE" sz="300"/>
                <a:t>EGFP/HSV-TK</a:t>
              </a:r>
            </a:p>
          </p:txBody>
        </p:sp>
        <p:sp>
          <p:nvSpPr>
            <p:cNvPr id="2120" name="Rectangle 189"/>
            <p:cNvSpPr>
              <a:spLocks noChangeArrowheads="1"/>
            </p:cNvSpPr>
            <p:nvPr/>
          </p:nvSpPr>
          <p:spPr bwMode="auto">
            <a:xfrm>
              <a:off x="4040" y="626"/>
              <a:ext cx="104" cy="4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4693" tIns="2347" rIns="4693" bIns="2347" anchor="ctr"/>
            <a:lstStyle/>
            <a:p>
              <a:pPr eaLnBrk="0" hangingPunct="0"/>
              <a:endParaRPr lang="en-GB"/>
            </a:p>
          </p:txBody>
        </p:sp>
        <p:sp>
          <p:nvSpPr>
            <p:cNvPr id="2121" name="Rectangle 190"/>
            <p:cNvSpPr>
              <a:spLocks noChangeArrowheads="1"/>
            </p:cNvSpPr>
            <p:nvPr/>
          </p:nvSpPr>
          <p:spPr bwMode="auto">
            <a:xfrm>
              <a:off x="4065" y="645"/>
              <a:ext cx="105" cy="4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4693" tIns="2347" rIns="4693" bIns="2347" anchor="ctr"/>
            <a:lstStyle/>
            <a:p>
              <a:pPr algn="ctr" defTabSz="630238" eaLnBrk="0" hangingPunct="0"/>
              <a:r>
                <a:rPr lang="en-US" sz="300" noProof="1"/>
                <a:t>Egr</a:t>
              </a:r>
              <a:r>
                <a:rPr lang="de-DE" sz="300"/>
                <a:t>-1</a:t>
              </a:r>
              <a:endParaRPr lang="de-DE" sz="300" b="0"/>
            </a:p>
          </p:txBody>
        </p:sp>
      </p:grpSp>
      <p:sp>
        <p:nvSpPr>
          <p:cNvPr id="2096" name="Text Box 98"/>
          <p:cNvSpPr txBox="1">
            <a:spLocks noChangeArrowheads="1"/>
          </p:cNvSpPr>
          <p:nvPr/>
        </p:nvSpPr>
        <p:spPr bwMode="auto">
          <a:xfrm>
            <a:off x="6256338" y="2547938"/>
            <a:ext cx="534987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083" tIns="31540" rIns="63083" bIns="31540">
            <a:spAutoFit/>
          </a:bodyPr>
          <a:lstStyle/>
          <a:p>
            <a:pPr defTabSz="630238" eaLnBrk="0" hangingPunct="0">
              <a:spcBef>
                <a:spcPct val="50000"/>
              </a:spcBef>
            </a:pPr>
            <a:r>
              <a:rPr lang="en-US" sz="700" b="0">
                <a:latin typeface="Arial" charset="0"/>
              </a:rPr>
              <a:t>Figure 2 </a:t>
            </a:r>
          </a:p>
        </p:txBody>
      </p:sp>
      <p:sp>
        <p:nvSpPr>
          <p:cNvPr id="2097" name="Text Box 191"/>
          <p:cNvSpPr txBox="1">
            <a:spLocks noChangeArrowheads="1"/>
          </p:cNvSpPr>
          <p:nvPr/>
        </p:nvSpPr>
        <p:spPr bwMode="auto">
          <a:xfrm>
            <a:off x="4116388" y="7383463"/>
            <a:ext cx="282575" cy="14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083" tIns="31540" rIns="63083" bIns="31540">
            <a:spAutoFit/>
          </a:bodyPr>
          <a:lstStyle/>
          <a:p>
            <a:pPr defTabSz="630238" eaLnBrk="0" hangingPunct="0"/>
            <a:r>
              <a:rPr lang="de-DE" b="0">
                <a:latin typeface="Arial" charset="0"/>
              </a:rPr>
              <a:t>1 Gy</a:t>
            </a:r>
          </a:p>
        </p:txBody>
      </p:sp>
      <p:sp>
        <p:nvSpPr>
          <p:cNvPr id="2098" name="Text Box 192"/>
          <p:cNvSpPr txBox="1">
            <a:spLocks noChangeArrowheads="1"/>
          </p:cNvSpPr>
          <p:nvPr/>
        </p:nvSpPr>
        <p:spPr bwMode="auto">
          <a:xfrm>
            <a:off x="3530600" y="7383463"/>
            <a:ext cx="282575" cy="14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083" tIns="31540" rIns="63083" bIns="31540">
            <a:spAutoFit/>
          </a:bodyPr>
          <a:lstStyle/>
          <a:p>
            <a:pPr defTabSz="630238" eaLnBrk="0" hangingPunct="0"/>
            <a:r>
              <a:rPr lang="de-DE" b="0">
                <a:latin typeface="Arial" charset="0"/>
              </a:rPr>
              <a:t>0 Gy</a:t>
            </a:r>
            <a:endParaRPr lang="de-DE" sz="1600" b="0">
              <a:latin typeface="Arial" charset="0"/>
            </a:endParaRPr>
          </a:p>
        </p:txBody>
      </p:sp>
      <p:sp>
        <p:nvSpPr>
          <p:cNvPr id="2099" name="Text Box 193"/>
          <p:cNvSpPr txBox="1">
            <a:spLocks noChangeArrowheads="1"/>
          </p:cNvSpPr>
          <p:nvPr/>
        </p:nvSpPr>
        <p:spPr bwMode="auto">
          <a:xfrm>
            <a:off x="4705350" y="7383463"/>
            <a:ext cx="282575" cy="14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083" tIns="31540" rIns="63083" bIns="31540">
            <a:spAutoFit/>
          </a:bodyPr>
          <a:lstStyle/>
          <a:p>
            <a:pPr defTabSz="630238" eaLnBrk="0" hangingPunct="0"/>
            <a:r>
              <a:rPr lang="de-DE" b="0">
                <a:latin typeface="Arial" charset="0"/>
              </a:rPr>
              <a:t>2 Gy</a:t>
            </a:r>
            <a:endParaRPr lang="de-DE" sz="1600" b="0">
              <a:latin typeface="Arial" charset="0"/>
            </a:endParaRPr>
          </a:p>
        </p:txBody>
      </p:sp>
      <p:sp>
        <p:nvSpPr>
          <p:cNvPr id="2100" name="Text Box 194"/>
          <p:cNvSpPr txBox="1">
            <a:spLocks noChangeArrowheads="1"/>
          </p:cNvSpPr>
          <p:nvPr/>
        </p:nvSpPr>
        <p:spPr bwMode="auto">
          <a:xfrm>
            <a:off x="5294313" y="7383463"/>
            <a:ext cx="282575" cy="14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083" tIns="31540" rIns="63083" bIns="31540">
            <a:spAutoFit/>
          </a:bodyPr>
          <a:lstStyle/>
          <a:p>
            <a:pPr defTabSz="630238" eaLnBrk="0" hangingPunct="0"/>
            <a:r>
              <a:rPr lang="de-DE" b="0">
                <a:latin typeface="Arial" charset="0"/>
              </a:rPr>
              <a:t>4 Gy</a:t>
            </a:r>
            <a:endParaRPr lang="de-DE" sz="1600" b="0">
              <a:latin typeface="Arial" charset="0"/>
            </a:endParaRPr>
          </a:p>
        </p:txBody>
      </p:sp>
      <p:sp>
        <p:nvSpPr>
          <p:cNvPr id="2101" name="Text Box 195"/>
          <p:cNvSpPr txBox="1">
            <a:spLocks noChangeArrowheads="1"/>
          </p:cNvSpPr>
          <p:nvPr/>
        </p:nvSpPr>
        <p:spPr bwMode="auto">
          <a:xfrm>
            <a:off x="5883275" y="7383463"/>
            <a:ext cx="282575" cy="14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083" tIns="31540" rIns="63083" bIns="31540">
            <a:spAutoFit/>
          </a:bodyPr>
          <a:lstStyle/>
          <a:p>
            <a:pPr defTabSz="630238" eaLnBrk="0" hangingPunct="0"/>
            <a:r>
              <a:rPr lang="de-DE" b="0">
                <a:latin typeface="Arial" charset="0"/>
              </a:rPr>
              <a:t>8 Gy</a:t>
            </a:r>
            <a:endParaRPr lang="de-DE" sz="1600" b="0">
              <a:latin typeface="Arial" charset="0"/>
            </a:endParaRPr>
          </a:p>
        </p:txBody>
      </p:sp>
      <p:sp>
        <p:nvSpPr>
          <p:cNvPr id="2102" name="Text Box 196"/>
          <p:cNvSpPr txBox="1">
            <a:spLocks noChangeArrowheads="1"/>
          </p:cNvSpPr>
          <p:nvPr/>
        </p:nvSpPr>
        <p:spPr bwMode="auto">
          <a:xfrm>
            <a:off x="3957638" y="6499225"/>
            <a:ext cx="176212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083" tIns="31540" rIns="63083" bIns="31540">
            <a:spAutoFit/>
          </a:bodyPr>
          <a:lstStyle/>
          <a:p>
            <a:pPr defTabSz="630238" eaLnBrk="0" hangingPunct="0"/>
            <a:r>
              <a:rPr lang="de-DE" b="0">
                <a:latin typeface="Arial" charset="0"/>
              </a:rPr>
              <a:t>B</a:t>
            </a:r>
          </a:p>
        </p:txBody>
      </p:sp>
      <p:sp>
        <p:nvSpPr>
          <p:cNvPr id="2103" name="Text Box 197"/>
          <p:cNvSpPr txBox="1">
            <a:spLocks noChangeArrowheads="1"/>
          </p:cNvSpPr>
          <p:nvPr/>
        </p:nvSpPr>
        <p:spPr bwMode="auto">
          <a:xfrm>
            <a:off x="4546600" y="5824538"/>
            <a:ext cx="179388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083" tIns="31540" rIns="63083" bIns="31540">
            <a:spAutoFit/>
          </a:bodyPr>
          <a:lstStyle/>
          <a:p>
            <a:pPr defTabSz="630238" eaLnBrk="0" hangingPunct="0"/>
            <a:r>
              <a:rPr lang="de-DE" b="0">
                <a:latin typeface="Arial" charset="0"/>
              </a:rPr>
              <a:t>C</a:t>
            </a:r>
          </a:p>
        </p:txBody>
      </p:sp>
      <p:sp>
        <p:nvSpPr>
          <p:cNvPr id="2104" name="Text Box 198"/>
          <p:cNvSpPr txBox="1">
            <a:spLocks noChangeArrowheads="1"/>
          </p:cNvSpPr>
          <p:nvPr/>
        </p:nvSpPr>
        <p:spPr bwMode="auto">
          <a:xfrm>
            <a:off x="4546600" y="6499225"/>
            <a:ext cx="179388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083" tIns="31540" rIns="63083" bIns="31540">
            <a:spAutoFit/>
          </a:bodyPr>
          <a:lstStyle/>
          <a:p>
            <a:pPr defTabSz="630238" eaLnBrk="0" hangingPunct="0"/>
            <a:r>
              <a:rPr lang="de-DE" b="0">
                <a:latin typeface="Arial" charset="0"/>
              </a:rPr>
              <a:t>D</a:t>
            </a:r>
          </a:p>
        </p:txBody>
      </p:sp>
      <p:sp>
        <p:nvSpPr>
          <p:cNvPr id="2105" name="Text Box 199"/>
          <p:cNvSpPr txBox="1">
            <a:spLocks noChangeArrowheads="1"/>
          </p:cNvSpPr>
          <p:nvPr/>
        </p:nvSpPr>
        <p:spPr bwMode="auto">
          <a:xfrm>
            <a:off x="5133975" y="5824538"/>
            <a:ext cx="1778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083" tIns="31540" rIns="63083" bIns="31540">
            <a:spAutoFit/>
          </a:bodyPr>
          <a:lstStyle/>
          <a:p>
            <a:pPr defTabSz="630238" eaLnBrk="0" hangingPunct="0"/>
            <a:r>
              <a:rPr lang="de-DE" b="0">
                <a:latin typeface="Arial" charset="0"/>
              </a:rPr>
              <a:t>E</a:t>
            </a:r>
          </a:p>
        </p:txBody>
      </p:sp>
      <p:sp>
        <p:nvSpPr>
          <p:cNvPr id="2106" name="Text Box 200"/>
          <p:cNvSpPr txBox="1">
            <a:spLocks noChangeArrowheads="1"/>
          </p:cNvSpPr>
          <p:nvPr/>
        </p:nvSpPr>
        <p:spPr bwMode="auto">
          <a:xfrm>
            <a:off x="5133975" y="6499225"/>
            <a:ext cx="173038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083" tIns="31540" rIns="63083" bIns="31540">
            <a:spAutoFit/>
          </a:bodyPr>
          <a:lstStyle/>
          <a:p>
            <a:pPr defTabSz="630238" eaLnBrk="0" hangingPunct="0"/>
            <a:r>
              <a:rPr lang="de-DE" b="0">
                <a:latin typeface="Arial" charset="0"/>
              </a:rPr>
              <a:t>F</a:t>
            </a:r>
          </a:p>
        </p:txBody>
      </p:sp>
      <p:sp>
        <p:nvSpPr>
          <p:cNvPr id="2107" name="Notes Placeholder 7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71713" y="14268450"/>
            <a:ext cx="25731787" cy="71342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40250" y="24255413"/>
            <a:ext cx="21194713" cy="10939462"/>
          </a:xfrm>
        </p:spPr>
        <p:txBody>
          <a:bodyPr/>
          <a:lstStyle>
            <a:lvl1pPr marL="0" indent="0" algn="ctr">
              <a:buFont typeface="Wingdings" pitchFamily="48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DF6EF-F53C-42E6-B89E-9326E455B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5263E-E75F-48E8-89DA-19967226C1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570950" y="3805238"/>
            <a:ext cx="6432550" cy="34242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71713" y="3805238"/>
            <a:ext cx="19146837" cy="34242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35BB7A-CC92-486B-9C9A-117F1DC8DA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FD7A2-AF49-4981-B0BA-BAF820A821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775" y="27505025"/>
            <a:ext cx="25734963" cy="8501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0775" y="18141950"/>
            <a:ext cx="25734963" cy="93630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3F643-0A8B-4EDE-861E-694BD5B0F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71713" y="12366625"/>
            <a:ext cx="12788900" cy="25680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13013" y="12366625"/>
            <a:ext cx="12790487" cy="25680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E4EBC-3BFC-45CA-B6F2-068342A1B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4475" y="1714500"/>
            <a:ext cx="27246263" cy="71342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4475" y="9580563"/>
            <a:ext cx="13376275" cy="39941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4475" y="13574713"/>
            <a:ext cx="13376275" cy="246618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700" y="9580563"/>
            <a:ext cx="13381038" cy="39941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700" y="13574713"/>
            <a:ext cx="13381038" cy="246618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C2EAD-128E-4ABD-A56B-311FFA52AB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01CC7-43BA-47A2-A42E-07864C27CB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659DC-C4CE-4CDA-A1DC-F934CC44FE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4475" y="1704975"/>
            <a:ext cx="9959975" cy="72517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400" y="1704975"/>
            <a:ext cx="16924338" cy="365315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4475" y="8956675"/>
            <a:ext cx="9959975" cy="292798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2D195-46EC-4A93-B91A-6A24014945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075" y="29962475"/>
            <a:ext cx="18165763" cy="35369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075" y="3824288"/>
            <a:ext cx="18165763" cy="256825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075" y="33499425"/>
            <a:ext cx="18165763" cy="50244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C1D207-A758-4D29-8F93-DCF9CAE6AB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71713" y="3805238"/>
            <a:ext cx="25731787" cy="713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ctr" rotWithShape="0">
              <a:srgbClr val="808080">
                <a:alpha val="75000"/>
              </a:srgbClr>
            </a:outerShdw>
          </a:effectLst>
        </p:spPr>
        <p:txBody>
          <a:bodyPr vert="horz" wrap="square" lIns="417579" tIns="208789" rIns="417579" bIns="2087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71713" y="12366625"/>
            <a:ext cx="25731787" cy="256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ctr" rotWithShape="0">
              <a:srgbClr val="808080">
                <a:alpha val="75000"/>
              </a:srgbClr>
            </a:outerShdw>
          </a:effectLst>
        </p:spPr>
        <p:txBody>
          <a:bodyPr vert="horz" wrap="square" lIns="417579" tIns="208789" rIns="417579" bIns="208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71713" y="38998525"/>
            <a:ext cx="6305550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ctr" rotWithShape="0">
              <a:srgbClr val="808080">
                <a:alpha val="75000"/>
              </a:srgbClr>
            </a:outerShdw>
          </a:effectLst>
        </p:spPr>
        <p:txBody>
          <a:bodyPr vert="horz" wrap="square" lIns="417579" tIns="208789" rIns="417579" bIns="20878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6400" b="0">
                <a:latin typeface="Verdana" pitchFamily="48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344150" y="38998525"/>
            <a:ext cx="9586913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ctr" rotWithShape="0">
              <a:srgbClr val="808080">
                <a:alpha val="75000"/>
              </a:srgbClr>
            </a:outerShdw>
          </a:effectLst>
        </p:spPr>
        <p:txBody>
          <a:bodyPr vert="horz" wrap="square" lIns="417579" tIns="208789" rIns="417579" bIns="208789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6400" b="0">
                <a:latin typeface="Verdana" pitchFamily="48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697950" y="38998525"/>
            <a:ext cx="6305550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ctr" rotWithShape="0">
              <a:srgbClr val="808080">
                <a:alpha val="75000"/>
              </a:srgbClr>
            </a:outerShdw>
          </a:effectLst>
        </p:spPr>
        <p:txBody>
          <a:bodyPr vert="horz" wrap="square" lIns="417579" tIns="208789" rIns="417579" bIns="2087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6400" b="0">
                <a:latin typeface="Verdana" pitchFamily="48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fld id="{7F6A1B86-7B9A-407C-93F6-AF14E0B507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</p:sldLayoutIdLst>
  <p:hf sldNum="0" hdr="0"/>
  <p:txStyles>
    <p:titleStyle>
      <a:lvl1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Verdana" pitchFamily="48" charset="0"/>
          <a:ea typeface="ＭＳ Ｐゴシック" pitchFamily="48" charset="-128"/>
        </a:defRPr>
      </a:lvl2pPr>
      <a:lvl3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Verdana" pitchFamily="48" charset="0"/>
          <a:ea typeface="ＭＳ Ｐゴシック" pitchFamily="48" charset="-128"/>
        </a:defRPr>
      </a:lvl3pPr>
      <a:lvl4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Verdana" pitchFamily="48" charset="0"/>
          <a:ea typeface="ＭＳ Ｐゴシック" pitchFamily="48" charset="-128"/>
        </a:defRPr>
      </a:lvl4pPr>
      <a:lvl5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Verdana" pitchFamily="48" charset="0"/>
          <a:ea typeface="ＭＳ Ｐゴシック" pitchFamily="48" charset="-128"/>
        </a:defRPr>
      </a:lvl5pPr>
      <a:lvl6pPr marL="457200" algn="ctr" defTabSz="4175125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Verdana" pitchFamily="48" charset="0"/>
          <a:ea typeface="ＭＳ Ｐゴシック" pitchFamily="48" charset="-128"/>
        </a:defRPr>
      </a:lvl6pPr>
      <a:lvl7pPr marL="914400" algn="ctr" defTabSz="4175125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Verdana" pitchFamily="48" charset="0"/>
          <a:ea typeface="ＭＳ Ｐゴシック" pitchFamily="48" charset="-128"/>
        </a:defRPr>
      </a:lvl7pPr>
      <a:lvl8pPr marL="1371600" algn="ctr" defTabSz="4175125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Verdana" pitchFamily="48" charset="0"/>
          <a:ea typeface="ＭＳ Ｐゴシック" pitchFamily="48" charset="-128"/>
        </a:defRPr>
      </a:lvl8pPr>
      <a:lvl9pPr marL="1828800" algn="ctr" defTabSz="4175125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Verdana" pitchFamily="48" charset="0"/>
          <a:ea typeface="ＭＳ Ｐゴシック" pitchFamily="48" charset="-128"/>
        </a:defRPr>
      </a:lvl9pPr>
    </p:titleStyle>
    <p:bodyStyle>
      <a:lvl1pPr marL="1565275" indent="-1565275" algn="l" defTabSz="4175125" rtl="0" eaLnBrk="0" fontAlgn="base" hangingPunct="0">
        <a:spcBef>
          <a:spcPct val="20000"/>
        </a:spcBef>
        <a:spcAft>
          <a:spcPct val="0"/>
        </a:spcAft>
        <a:buClr>
          <a:srgbClr val="FFFF66"/>
        </a:buClr>
        <a:buFont typeface="Wingdings" pitchFamily="2" charset="2"/>
        <a:buChar char=""/>
        <a:defRPr sz="14600">
          <a:solidFill>
            <a:schemeClr val="tx1"/>
          </a:solidFill>
          <a:latin typeface="+mn-lt"/>
          <a:ea typeface="+mn-ea"/>
          <a:cs typeface="+mn-cs"/>
        </a:defRPr>
      </a:lvl1pPr>
      <a:lvl2pPr marL="3392488" indent="-1303338" algn="l" defTabSz="4175125" rtl="0" eaLnBrk="0" fontAlgn="base" hangingPunct="0">
        <a:spcBef>
          <a:spcPct val="20000"/>
        </a:spcBef>
        <a:spcAft>
          <a:spcPct val="0"/>
        </a:spcAft>
        <a:buClr>
          <a:srgbClr val="CCFF66"/>
        </a:buClr>
        <a:buFont typeface="Wingdings" pitchFamily="2" charset="2"/>
        <a:buChar char=""/>
        <a:defRPr sz="12800">
          <a:solidFill>
            <a:schemeClr val="tx1"/>
          </a:solidFill>
          <a:latin typeface="+mn-lt"/>
          <a:ea typeface="+mn-ea"/>
        </a:defRPr>
      </a:lvl2pPr>
      <a:lvl3pPr marL="5219700" indent="-1044575" algn="l" defTabSz="4175125" rtl="0" eaLnBrk="0" fontAlgn="base" hangingPunct="0">
        <a:spcBef>
          <a:spcPct val="20000"/>
        </a:spcBef>
        <a:spcAft>
          <a:spcPct val="0"/>
        </a:spcAft>
        <a:buClr>
          <a:srgbClr val="FFFF66"/>
        </a:buClr>
        <a:buFont typeface="Wingdings" pitchFamily="2" charset="2"/>
        <a:buChar char=""/>
        <a:defRPr sz="10900">
          <a:solidFill>
            <a:schemeClr val="tx1"/>
          </a:solidFill>
          <a:latin typeface="+mn-lt"/>
          <a:ea typeface="+mn-ea"/>
        </a:defRPr>
      </a:lvl3pPr>
      <a:lvl4pPr marL="7307263" indent="-1042988" algn="l" defTabSz="4175125" rtl="0" eaLnBrk="0" fontAlgn="base" hangingPunct="0">
        <a:spcBef>
          <a:spcPct val="20000"/>
        </a:spcBef>
        <a:spcAft>
          <a:spcPct val="0"/>
        </a:spcAft>
        <a:buClr>
          <a:srgbClr val="CCFF66"/>
        </a:buClr>
        <a:buFont typeface="Wingdings" pitchFamily="2" charset="2"/>
        <a:buChar char=""/>
        <a:defRPr sz="9100">
          <a:solidFill>
            <a:schemeClr val="tx1"/>
          </a:solidFill>
          <a:latin typeface="+mn-lt"/>
          <a:ea typeface="+mn-ea"/>
        </a:defRPr>
      </a:lvl4pPr>
      <a:lvl5pPr marL="9394825" indent="-1042988" algn="l" defTabSz="4175125" rtl="0" eaLnBrk="0" fontAlgn="base" hangingPunct="0">
        <a:spcBef>
          <a:spcPct val="20000"/>
        </a:spcBef>
        <a:spcAft>
          <a:spcPct val="0"/>
        </a:spcAft>
        <a:buClr>
          <a:srgbClr val="FFFF66"/>
        </a:buClr>
        <a:buFont typeface="Wingdings" pitchFamily="2" charset="2"/>
        <a:buChar char=""/>
        <a:defRPr sz="9100">
          <a:solidFill>
            <a:schemeClr val="tx1"/>
          </a:solidFill>
          <a:latin typeface="+mn-lt"/>
          <a:ea typeface="+mn-ea"/>
        </a:defRPr>
      </a:lvl5pPr>
      <a:lvl6pPr marL="9852025" indent="-1042988" algn="l" defTabSz="4175125" rtl="0" fontAlgn="base">
        <a:spcBef>
          <a:spcPct val="20000"/>
        </a:spcBef>
        <a:spcAft>
          <a:spcPct val="0"/>
        </a:spcAft>
        <a:buClr>
          <a:srgbClr val="FFFF66"/>
        </a:buClr>
        <a:buFont typeface="Wingdings" pitchFamily="48" charset="2"/>
        <a:buChar char=""/>
        <a:defRPr sz="9100">
          <a:solidFill>
            <a:schemeClr val="tx1"/>
          </a:solidFill>
          <a:latin typeface="+mn-lt"/>
          <a:ea typeface="+mn-ea"/>
        </a:defRPr>
      </a:lvl6pPr>
      <a:lvl7pPr marL="10309225" indent="-1042988" algn="l" defTabSz="4175125" rtl="0" fontAlgn="base">
        <a:spcBef>
          <a:spcPct val="20000"/>
        </a:spcBef>
        <a:spcAft>
          <a:spcPct val="0"/>
        </a:spcAft>
        <a:buClr>
          <a:srgbClr val="FFFF66"/>
        </a:buClr>
        <a:buFont typeface="Wingdings" pitchFamily="48" charset="2"/>
        <a:buChar char=""/>
        <a:defRPr sz="9100">
          <a:solidFill>
            <a:schemeClr val="tx1"/>
          </a:solidFill>
          <a:latin typeface="+mn-lt"/>
          <a:ea typeface="+mn-ea"/>
        </a:defRPr>
      </a:lvl7pPr>
      <a:lvl8pPr marL="10766425" indent="-1042988" algn="l" defTabSz="4175125" rtl="0" fontAlgn="base">
        <a:spcBef>
          <a:spcPct val="20000"/>
        </a:spcBef>
        <a:spcAft>
          <a:spcPct val="0"/>
        </a:spcAft>
        <a:buClr>
          <a:srgbClr val="FFFF66"/>
        </a:buClr>
        <a:buFont typeface="Wingdings" pitchFamily="48" charset="2"/>
        <a:buChar char=""/>
        <a:defRPr sz="9100">
          <a:solidFill>
            <a:schemeClr val="tx1"/>
          </a:solidFill>
          <a:latin typeface="+mn-lt"/>
          <a:ea typeface="+mn-ea"/>
        </a:defRPr>
      </a:lvl8pPr>
      <a:lvl9pPr marL="11223625" indent="-1042988" algn="l" defTabSz="4175125" rtl="0" fontAlgn="base">
        <a:spcBef>
          <a:spcPct val="20000"/>
        </a:spcBef>
        <a:spcAft>
          <a:spcPct val="0"/>
        </a:spcAft>
        <a:buClr>
          <a:srgbClr val="FFFF66"/>
        </a:buClr>
        <a:buFont typeface="Wingdings" pitchFamily="48" charset="2"/>
        <a:buChar char=""/>
        <a:defRPr sz="9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13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chart" Target="../charts/chart2.xml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11" Type="http://schemas.openxmlformats.org/officeDocument/2006/relationships/image" Target="../media/image6.png"/><Relationship Id="rId5" Type="http://schemas.openxmlformats.org/officeDocument/2006/relationships/image" Target="../media/image4.png"/><Relationship Id="rId10" Type="http://schemas.openxmlformats.org/officeDocument/2006/relationships/image" Target="../media/image5.png"/><Relationship Id="rId4" Type="http://schemas.openxmlformats.org/officeDocument/2006/relationships/image" Target="../media/image3.emf"/><Relationship Id="rId9" Type="http://schemas.openxmlformats.org/officeDocument/2006/relationships/chart" Target="../charts/chart4.xml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855" descr="GUC%20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379" y="770021"/>
            <a:ext cx="4583934" cy="4968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Content Placeholder 2"/>
          <p:cNvSpPr txBox="1">
            <a:spLocks/>
          </p:cNvSpPr>
          <p:nvPr/>
        </p:nvSpPr>
        <p:spPr bwMode="auto">
          <a:xfrm>
            <a:off x="3233738" y="7013575"/>
            <a:ext cx="16811625" cy="346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13" tIns="45663" rIns="91313" bIns="45663"/>
          <a:lstStyle/>
          <a:p>
            <a:pPr marL="1562100" indent="-1562100" defTabSz="4168775">
              <a:lnSpc>
                <a:spcPct val="80000"/>
              </a:lnSpc>
              <a:spcBef>
                <a:spcPct val="20000"/>
              </a:spcBef>
              <a:buClr>
                <a:srgbClr val="FFFF66"/>
              </a:buClr>
            </a:pPr>
            <a:endParaRPr lang="en-US" sz="1400" b="0">
              <a:latin typeface="Verdana" pitchFamily="34" charset="0"/>
            </a:endParaRP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-923925" y="12823825"/>
            <a:ext cx="16754475" cy="516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13" tIns="45663" rIns="91313" bIns="45663"/>
          <a:lstStyle/>
          <a:p>
            <a:pPr marL="1562100" indent="-1562100" algn="just" defTabSz="4168775">
              <a:lnSpc>
                <a:spcPct val="80000"/>
              </a:lnSpc>
              <a:spcBef>
                <a:spcPct val="20000"/>
              </a:spcBef>
              <a:buClr>
                <a:srgbClr val="FFFF66"/>
              </a:buClr>
            </a:pPr>
            <a:endParaRPr lang="en-GB" sz="2300" b="0">
              <a:latin typeface="Arial" charset="0"/>
            </a:endParaRPr>
          </a:p>
        </p:txBody>
      </p:sp>
      <p:sp>
        <p:nvSpPr>
          <p:cNvPr id="15364" name="Rectangle 21"/>
          <p:cNvSpPr>
            <a:spLocks noChangeArrowheads="1"/>
          </p:cNvSpPr>
          <p:nvPr/>
        </p:nvSpPr>
        <p:spPr bwMode="auto">
          <a:xfrm>
            <a:off x="5205413" y="2201947"/>
            <a:ext cx="24444325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13" tIns="45663" rIns="91313" bIns="45663">
            <a:spAutoFit/>
          </a:bodyPr>
          <a:lstStyle/>
          <a:p>
            <a:pPr algn="ctr" eaLnBrk="0" hangingPunct="0"/>
            <a:r>
              <a:rPr lang="en-GB" sz="5900" dirty="0">
                <a:solidFill>
                  <a:srgbClr val="000000"/>
                </a:solidFill>
                <a:latin typeface="Arial" charset="0"/>
              </a:rPr>
              <a:t>Contribution of </a:t>
            </a:r>
            <a:r>
              <a:rPr lang="en-US" sz="5900" dirty="0">
                <a:solidFill>
                  <a:srgbClr val="000000"/>
                </a:solidFill>
                <a:latin typeface="Arial" charset="0"/>
              </a:rPr>
              <a:t>NAD(P)H Oxidase and eNOS Gene Polymorphism in the Predisposition of Early Onset Acute Myocardial Infarction 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19980" y="4253082"/>
            <a:ext cx="30275212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13" tIns="45663" rIns="91313" bIns="45663" anchor="ctr">
            <a:spAutoFit/>
          </a:bodyPr>
          <a:lstStyle/>
          <a:p>
            <a:pPr algn="ctr" defTabSz="913196">
              <a:defRPr/>
            </a:pPr>
            <a:r>
              <a:rPr lang="en-GB" sz="4100" dirty="0">
                <a:solidFill>
                  <a:srgbClr val="FFFF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Ingy M. Hashad</a:t>
            </a:r>
            <a:r>
              <a:rPr lang="en-GB" sz="4100" baseline="30000" dirty="0">
                <a:solidFill>
                  <a:srgbClr val="FFFF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lang="en-GB" sz="4100" dirty="0">
                <a:solidFill>
                  <a:srgbClr val="FFFF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, Gamal Shaaban</a:t>
            </a:r>
            <a:r>
              <a:rPr lang="en-GB" sz="4100" baseline="30000" dirty="0">
                <a:solidFill>
                  <a:srgbClr val="FFFF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lang="en-GB" sz="4100" dirty="0">
                <a:solidFill>
                  <a:srgbClr val="FFFF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, Mohamed F. Abdel Rahman</a:t>
            </a:r>
            <a:r>
              <a:rPr lang="en-GB" sz="4100" baseline="30000" dirty="0">
                <a:solidFill>
                  <a:srgbClr val="FFFF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lang="en-GB" sz="4100" dirty="0">
                <a:solidFill>
                  <a:srgbClr val="FFFF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, Mohamed Z. Gad</a:t>
            </a:r>
            <a:r>
              <a:rPr lang="en-GB" sz="4100" baseline="30000" dirty="0">
                <a:solidFill>
                  <a:srgbClr val="FFFF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1</a:t>
            </a:r>
          </a:p>
          <a:p>
            <a:pPr algn="ctr" defTabSz="913196" eaLnBrk="0" hangingPunct="0">
              <a:defRPr/>
            </a:pPr>
            <a:endParaRPr lang="en-GB" sz="3700" b="0" baseline="30000" dirty="0">
              <a:solidFill>
                <a:schemeClr val="bg2">
                  <a:lumMod val="75000"/>
                </a:schemeClr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algn="ctr" defTabSz="913196" eaLnBrk="0" hangingPunct="0">
              <a:defRPr/>
            </a:pPr>
            <a:r>
              <a:rPr lang="en-GB" sz="3700" b="0" baseline="300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lang="en-GB" sz="3700" b="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German University in Cairo, </a:t>
            </a:r>
            <a:r>
              <a:rPr lang="en-GB" sz="3700" b="0" baseline="300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lang="en-GB" sz="3700" b="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GB" sz="3700" b="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National </a:t>
            </a:r>
            <a:r>
              <a:rPr lang="en-GB" sz="3700" b="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Heart </a:t>
            </a:r>
            <a:r>
              <a:rPr lang="en-GB" sz="3700" b="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Institute , Giza, Egypt</a:t>
            </a:r>
            <a:endParaRPr lang="en-GB" sz="3700" b="0" dirty="0">
              <a:solidFill>
                <a:srgbClr val="000000"/>
              </a:solidFill>
              <a:latin typeface="Arial" pitchFamily="34" charset="0"/>
              <a:ea typeface="ＭＳ Ｐゴシック" pitchFamily="48" charset="-128"/>
              <a:cs typeface="Arial" pitchFamily="34" charset="0"/>
            </a:endParaRPr>
          </a:p>
        </p:txBody>
      </p:sp>
      <p:sp>
        <p:nvSpPr>
          <p:cNvPr id="15366" name="TextBox 26"/>
          <p:cNvSpPr txBox="1">
            <a:spLocks noChangeArrowheads="1"/>
          </p:cNvSpPr>
          <p:nvPr/>
        </p:nvSpPr>
        <p:spPr bwMode="auto">
          <a:xfrm>
            <a:off x="469484" y="6405563"/>
            <a:ext cx="303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13" tIns="45663" rIns="91313" bIns="45663">
            <a:spAutoFit/>
          </a:bodyPr>
          <a:lstStyle/>
          <a:p>
            <a:pPr eaLnBrk="0" hangingPunct="0"/>
            <a:r>
              <a:rPr lang="en-US" sz="3600" u="sng" dirty="0">
                <a:solidFill>
                  <a:srgbClr val="FFFF00"/>
                </a:solidFill>
                <a:latin typeface="Arial" charset="0"/>
              </a:rPr>
              <a:t>Background</a:t>
            </a:r>
            <a:r>
              <a:rPr lang="en-US" sz="3600" dirty="0">
                <a:solidFill>
                  <a:srgbClr val="FFFF00"/>
                </a:solidFill>
              </a:rPr>
              <a:t>:</a:t>
            </a:r>
          </a:p>
        </p:txBody>
      </p:sp>
      <p:sp>
        <p:nvSpPr>
          <p:cNvPr id="15367" name="TextBox 11"/>
          <p:cNvSpPr txBox="1">
            <a:spLocks noChangeArrowheads="1"/>
          </p:cNvSpPr>
          <p:nvPr/>
        </p:nvSpPr>
        <p:spPr bwMode="auto">
          <a:xfrm>
            <a:off x="646614" y="14647863"/>
            <a:ext cx="2768450" cy="646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13" tIns="45663" rIns="91313" bIns="45663">
            <a:spAutoFit/>
          </a:bodyPr>
          <a:lstStyle/>
          <a:p>
            <a:pPr eaLnBrk="0" hangingPunct="0"/>
            <a:r>
              <a:rPr lang="en-US" sz="3600" u="sng" dirty="0" smtClean="0">
                <a:solidFill>
                  <a:srgbClr val="FFFF00"/>
                </a:solidFill>
                <a:latin typeface="Arial" charset="0"/>
              </a:rPr>
              <a:t>Objectives</a:t>
            </a:r>
            <a:r>
              <a:rPr lang="en-US" sz="3200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3200" dirty="0">
                <a:solidFill>
                  <a:srgbClr val="FFFF00"/>
                </a:solidFill>
                <a:latin typeface="Arial" charset="0"/>
              </a:rPr>
              <a:t>:</a:t>
            </a:r>
          </a:p>
        </p:txBody>
      </p:sp>
      <p:sp>
        <p:nvSpPr>
          <p:cNvPr id="15368" name="TextBox 13"/>
          <p:cNvSpPr txBox="1">
            <a:spLocks noChangeArrowheads="1"/>
          </p:cNvSpPr>
          <p:nvPr/>
        </p:nvSpPr>
        <p:spPr bwMode="auto">
          <a:xfrm>
            <a:off x="612860" y="18081625"/>
            <a:ext cx="54419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13" tIns="45663" rIns="91313" bIns="45663">
            <a:spAutoFit/>
          </a:bodyPr>
          <a:lstStyle/>
          <a:p>
            <a:pPr eaLnBrk="0" hangingPunct="0"/>
            <a:r>
              <a:rPr lang="en-US" sz="3600" u="sng" dirty="0">
                <a:solidFill>
                  <a:srgbClr val="FFFF00"/>
                </a:solidFill>
                <a:latin typeface="Arial" charset="0"/>
              </a:rPr>
              <a:t>Materials and Methods</a:t>
            </a:r>
            <a:r>
              <a:rPr lang="en-US" sz="3600" dirty="0">
                <a:solidFill>
                  <a:srgbClr val="FFFF00"/>
                </a:solidFill>
                <a:latin typeface="Arial" charset="0"/>
              </a:rPr>
              <a:t> :</a:t>
            </a:r>
          </a:p>
        </p:txBody>
      </p:sp>
      <p:sp>
        <p:nvSpPr>
          <p:cNvPr id="15369" name="Rectangle 1"/>
          <p:cNvSpPr>
            <a:spLocks noChangeArrowheads="1"/>
          </p:cNvSpPr>
          <p:nvPr/>
        </p:nvSpPr>
        <p:spPr bwMode="auto">
          <a:xfrm>
            <a:off x="539750" y="7172325"/>
            <a:ext cx="14090650" cy="698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13" tIns="45663" rIns="91313" bIns="45663" anchor="ctr">
            <a:spAutoFit/>
          </a:bodyPr>
          <a:lstStyle/>
          <a:p>
            <a:pPr algn="just"/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Myocardial infarction (MI) is considered as one of the leading causes of death worldwide. However, the molecular mechanisms for the pathogenesis of MI remain to be fully elucidated [1].</a:t>
            </a:r>
          </a:p>
          <a:p>
            <a:pPr algn="just" eaLnBrk="0" hangingPunct="0"/>
            <a:r>
              <a:rPr lang="en-US" sz="2800" b="0" dirty="0" smtClean="0">
                <a:solidFill>
                  <a:srgbClr val="000000"/>
                </a:solidFill>
                <a:latin typeface="Arial" charset="0"/>
              </a:rPr>
              <a:t>NAD(P)H 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oxidase is a </a:t>
            </a:r>
            <a:r>
              <a:rPr lang="en-US" sz="2800" b="0" dirty="0" smtClean="0">
                <a:solidFill>
                  <a:srgbClr val="000000"/>
                </a:solidFill>
                <a:latin typeface="Arial" charset="0"/>
              </a:rPr>
              <a:t>multi-subunit 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enzyme </a:t>
            </a:r>
            <a:r>
              <a:rPr lang="en-US" sz="2800" b="0" dirty="0" smtClean="0">
                <a:solidFill>
                  <a:srgbClr val="000000"/>
                </a:solidFill>
                <a:latin typeface="Arial" charset="0"/>
              </a:rPr>
              <a:t>complex. 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The </a:t>
            </a:r>
            <a:r>
              <a:rPr lang="en-US" sz="2800" b="0" i="1" dirty="0">
                <a:solidFill>
                  <a:srgbClr val="000000"/>
                </a:solidFill>
                <a:latin typeface="Arial" charset="0"/>
              </a:rPr>
              <a:t>p22 phox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 subunit is required for oxidase activity in smooth muscle cells and is expressed in human coronary arteries. Recent interest has focused on possible association of polymorphisms in the </a:t>
            </a:r>
            <a:r>
              <a:rPr lang="en-US" sz="2800" b="0" i="1" dirty="0">
                <a:solidFill>
                  <a:srgbClr val="000000"/>
                </a:solidFill>
                <a:latin typeface="Arial" charset="0"/>
              </a:rPr>
              <a:t>CYBA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 gene, which encodes </a:t>
            </a:r>
            <a:r>
              <a:rPr lang="en-US" sz="2800" b="0" i="1" dirty="0">
                <a:solidFill>
                  <a:srgbClr val="000000"/>
                </a:solidFill>
                <a:latin typeface="Arial" charset="0"/>
              </a:rPr>
              <a:t>p22 phox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, with atherosclerosis. The </a:t>
            </a:r>
            <a:r>
              <a:rPr lang="en-US" sz="2800" b="0" dirty="0" smtClean="0">
                <a:solidFill>
                  <a:srgbClr val="000000"/>
                </a:solidFill>
                <a:latin typeface="Arial" charset="0"/>
              </a:rPr>
              <a:t>C242T 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polymorphism results in a substitution of Tyr for His at residue 72 of </a:t>
            </a:r>
            <a:r>
              <a:rPr lang="en-US" sz="2800" b="0" i="1" dirty="0">
                <a:solidFill>
                  <a:srgbClr val="000000"/>
                </a:solidFill>
                <a:latin typeface="Arial" charset="0"/>
              </a:rPr>
              <a:t>p22 phox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, leading to speculation that this polymorphism may modulate enzyme activity by affecting heme binding. Recent data suggest that the </a:t>
            </a:r>
            <a:r>
              <a:rPr lang="en-US" sz="2800" b="0" i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b="0" dirty="0" smtClean="0">
                <a:solidFill>
                  <a:srgbClr val="000000"/>
                </a:solidFill>
                <a:latin typeface="Arial" charset="0"/>
              </a:rPr>
              <a:t>C242T 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allele is associated with increased progression of coronary artery disease. However, the relationship between the </a:t>
            </a:r>
            <a:r>
              <a:rPr lang="en-US" sz="2800" b="0" dirty="0" smtClean="0">
                <a:solidFill>
                  <a:srgbClr val="000000"/>
                </a:solidFill>
                <a:latin typeface="Arial" charset="0"/>
              </a:rPr>
              <a:t>C242T 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polymorphism and vascular </a:t>
            </a:r>
            <a:r>
              <a:rPr lang="en-US" sz="2800" b="0" dirty="0" smtClean="0">
                <a:solidFill>
                  <a:srgbClr val="000000"/>
                </a:solidFill>
                <a:latin typeface="Arial" charset="0"/>
              </a:rPr>
              <a:t>NAD(P)H 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oxidase in human blood vessels remains unknown [2].</a:t>
            </a:r>
          </a:p>
          <a:p>
            <a:pPr algn="just" eaLnBrk="0" hangingPunct="0"/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Endothelial nitric oxide synthase (eNOS) is encoded by the eNOS gene and is responsible for the synthesis of nitric oxide (NO) from L-</a:t>
            </a:r>
            <a:r>
              <a:rPr lang="en-US" sz="2800" b="0" dirty="0" err="1">
                <a:solidFill>
                  <a:srgbClr val="000000"/>
                </a:solidFill>
                <a:latin typeface="Arial" charset="0"/>
              </a:rPr>
              <a:t>arginine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 in endothelial cells. The eNOS </a:t>
            </a:r>
            <a:r>
              <a:rPr lang="en-US" sz="2800" b="0" dirty="0" err="1">
                <a:solidFill>
                  <a:srgbClr val="000000"/>
                </a:solidFill>
                <a:latin typeface="Arial" charset="0"/>
              </a:rPr>
              <a:t>Glu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 (E) → Asp (D) amino acid polymorphism at position 298 has been linked to the risk of early onset  acute MI [3].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98487" y="15449550"/>
            <a:ext cx="13935659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313" tIns="45663" rIns="91313" bIns="45663" anchor="ctr">
            <a:spAutoFit/>
          </a:bodyPr>
          <a:lstStyle/>
          <a:p>
            <a:pPr marL="455613" indent="-455613" algn="just">
              <a:buFont typeface="Verdana" pitchFamily="34" charset="0"/>
              <a:buAutoNum type="arabicPeriod"/>
            </a:pP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Investigate the contribution of the C242T polymorphism of the </a:t>
            </a:r>
            <a:r>
              <a:rPr lang="en-US" sz="2800" b="0" i="1" dirty="0">
                <a:solidFill>
                  <a:srgbClr val="000000"/>
                </a:solidFill>
                <a:latin typeface="Arial" charset="0"/>
              </a:rPr>
              <a:t>p22 phox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 gene of NADPH oxidase as well as the Glu298Asp polymorphism of eNOS gene in the predisposition of early onset MI in Egyptian patients.</a:t>
            </a:r>
          </a:p>
          <a:p>
            <a:pPr marL="455613" indent="-455613" algn="just" eaLnBrk="0" hangingPunct="0">
              <a:buFont typeface="Verdana" pitchFamily="34" charset="0"/>
              <a:buAutoNum type="arabicPeriod"/>
            </a:pP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Define the contribution of oxidative stress in the development of early onset MI.</a:t>
            </a:r>
          </a:p>
          <a:p>
            <a:pPr marL="455613" indent="-455613" algn="just" eaLnBrk="0" hangingPunct="0">
              <a:buFont typeface="Verdana" pitchFamily="34" charset="0"/>
              <a:buAutoNum type="arabicPeriod"/>
            </a:pP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Correlate these genotypes with biochemical markers of oxidative stress.</a:t>
            </a:r>
          </a:p>
          <a:p>
            <a:pPr marL="455613" indent="-455613" algn="just" eaLnBrk="0" hangingPunct="0"/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  </a:t>
            </a:r>
          </a:p>
        </p:txBody>
      </p:sp>
      <p:sp>
        <p:nvSpPr>
          <p:cNvPr id="15371" name="Rectangle 4"/>
          <p:cNvSpPr>
            <a:spLocks noChangeArrowheads="1"/>
          </p:cNvSpPr>
          <p:nvPr/>
        </p:nvSpPr>
        <p:spPr bwMode="auto">
          <a:xfrm>
            <a:off x="661987" y="18853522"/>
            <a:ext cx="13968413" cy="784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13" tIns="45663" rIns="91313" bIns="45663" anchor="ctr">
            <a:spAutoFit/>
          </a:bodyPr>
          <a:lstStyle/>
          <a:p>
            <a:pPr algn="just" defTabSz="912813"/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The study subjects  consisted of 104 MI patients and 101 aged matched </a:t>
            </a:r>
            <a:r>
              <a:rPr lang="en-US" sz="2800" b="0" dirty="0" smtClean="0">
                <a:solidFill>
                  <a:srgbClr val="000000"/>
                </a:solidFill>
                <a:latin typeface="Arial" charset="0"/>
              </a:rPr>
              <a:t>healthy volunteers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algn="just" defTabSz="912813"/>
            <a:endParaRPr lang="en-US" sz="2800" b="0" dirty="0">
              <a:solidFill>
                <a:srgbClr val="000000"/>
              </a:solidFill>
              <a:latin typeface="Arial" charset="0"/>
            </a:endParaRPr>
          </a:p>
          <a:p>
            <a:pPr algn="just" defTabSz="912813">
              <a:buFont typeface="Wingdings" pitchFamily="2" charset="2"/>
              <a:buChar char="Ø"/>
            </a:pPr>
            <a:r>
              <a:rPr lang="en-US" sz="2800" dirty="0">
                <a:solidFill>
                  <a:srgbClr val="FFFF00"/>
                </a:solidFill>
                <a:latin typeface="Arial" charset="0"/>
              </a:rPr>
              <a:t>Genotyping:</a:t>
            </a:r>
          </a:p>
          <a:p>
            <a:pPr algn="just" defTabSz="912813" eaLnBrk="0" hangingPunct="0">
              <a:buFontTx/>
              <a:buChar char="•"/>
            </a:pP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Genomic DNA was prepared from blood leukocytes. </a:t>
            </a:r>
            <a:r>
              <a:rPr lang="en-US" sz="2800" b="0" dirty="0" smtClean="0">
                <a:solidFill>
                  <a:srgbClr val="000000"/>
                </a:solidFill>
                <a:latin typeface="Arial" charset="0"/>
              </a:rPr>
              <a:t>For 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the eNOS gene, the presence of the missense Glu298Asp variant was determined by polymerase chain reaction</a:t>
            </a:r>
            <a:r>
              <a:rPr lang="en-US" sz="2800" b="0" dirty="0">
                <a:solidFill>
                  <a:srgbClr val="000000"/>
                </a:solidFill>
                <a:latin typeface="Calibri" pitchFamily="34" charset="0"/>
              </a:rPr>
              <a:t>–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restriction fragment-length polymorphism (PCR-RFLP) analysis. The resulting 457-bpPCR product was digested with restriction enzyme </a:t>
            </a:r>
            <a:r>
              <a:rPr lang="en-US" sz="2800" b="0" i="1" dirty="0">
                <a:solidFill>
                  <a:srgbClr val="000000"/>
                </a:solidFill>
                <a:latin typeface="Arial" charset="0"/>
              </a:rPr>
              <a:t>Ban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 II. The mutant allele (T) has no </a:t>
            </a:r>
            <a:r>
              <a:rPr lang="en-US" sz="2800" b="0" i="1" dirty="0">
                <a:solidFill>
                  <a:srgbClr val="000000"/>
                </a:solidFill>
                <a:latin typeface="Arial" charset="0"/>
              </a:rPr>
              <a:t>Ban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 II cutting site while the wild type allele (G) has a </a:t>
            </a:r>
            <a:r>
              <a:rPr lang="en-US" sz="2800" b="0" i="1" dirty="0">
                <a:solidFill>
                  <a:srgbClr val="000000"/>
                </a:solidFill>
                <a:latin typeface="Arial" charset="0"/>
              </a:rPr>
              <a:t>Ban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 II cutting site producing 2 DNA fragments, 320-bp and 137-bp.</a:t>
            </a:r>
          </a:p>
          <a:p>
            <a:pPr algn="just" defTabSz="912813" eaLnBrk="0" hangingPunct="0">
              <a:buFontTx/>
              <a:buChar char="•"/>
            </a:pPr>
            <a:r>
              <a:rPr lang="en-US" sz="2800" b="0" dirty="0" smtClean="0">
                <a:solidFill>
                  <a:srgbClr val="000000"/>
                </a:solidFill>
                <a:latin typeface="Arial" charset="0"/>
              </a:rPr>
              <a:t>With regard to </a:t>
            </a:r>
            <a:r>
              <a:rPr lang="en-US" sz="2800" b="0" i="1" dirty="0" smtClean="0">
                <a:solidFill>
                  <a:srgbClr val="000000"/>
                </a:solidFill>
                <a:latin typeface="Arial" charset="0"/>
              </a:rPr>
              <a:t>p22 </a:t>
            </a:r>
            <a:r>
              <a:rPr lang="en-US" sz="2800" b="0" i="1" dirty="0">
                <a:solidFill>
                  <a:srgbClr val="000000"/>
                </a:solidFill>
                <a:latin typeface="Arial" charset="0"/>
              </a:rPr>
              <a:t>phox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 gene of NADPH oxidase, the DNA fragment containing C242T polymorphic site was amplified from genomic DNA by PCR-RFLP then PCR product was digested with </a:t>
            </a:r>
            <a:r>
              <a:rPr lang="en-US" sz="2800" b="0" i="1" dirty="0" err="1">
                <a:solidFill>
                  <a:srgbClr val="000000"/>
                </a:solidFill>
                <a:latin typeface="Arial" charset="0"/>
              </a:rPr>
              <a:t>Rsa</a:t>
            </a:r>
            <a:r>
              <a:rPr lang="en-US" sz="2800" b="0" i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I. C→T mutation at nucleotide 242 creates an </a:t>
            </a:r>
            <a:r>
              <a:rPr lang="en-US" sz="2800" b="0" i="1" dirty="0" err="1">
                <a:solidFill>
                  <a:srgbClr val="000000"/>
                </a:solidFill>
                <a:latin typeface="Arial" charset="0"/>
              </a:rPr>
              <a:t>Rsa</a:t>
            </a:r>
            <a:r>
              <a:rPr lang="en-US" sz="2800" b="0" i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I digestion site, which digests 348-bp fragment into 160- and 188-bp fragments.</a:t>
            </a:r>
          </a:p>
          <a:p>
            <a:pPr algn="just" defTabSz="912813" eaLnBrk="0" hangingPunct="0">
              <a:buFontTx/>
              <a:buChar char="•"/>
            </a:pPr>
            <a:endParaRPr lang="en-US" sz="2800" b="0" dirty="0">
              <a:solidFill>
                <a:srgbClr val="000000"/>
              </a:solidFill>
              <a:latin typeface="Arial" charset="0"/>
            </a:endParaRPr>
          </a:p>
          <a:p>
            <a:pPr algn="just" defTabSz="912813" eaLnBrk="0" hangingPunct="0">
              <a:buFont typeface="Wingdings" pitchFamily="2" charset="2"/>
              <a:buChar char="Ø"/>
            </a:pPr>
            <a:r>
              <a:rPr lang="en-US" sz="2800" dirty="0">
                <a:solidFill>
                  <a:srgbClr val="FFFF00"/>
                </a:solidFill>
                <a:latin typeface="Arial" charset="0"/>
              </a:rPr>
              <a:t>Biochemical markers:</a:t>
            </a:r>
          </a:p>
          <a:p>
            <a:pPr algn="just" defTabSz="912813" eaLnBrk="0" hangingPunct="0"/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Serum levels of oxidized low density lipoprotein (ox-LDL) were determined by </a:t>
            </a:r>
            <a:r>
              <a:rPr lang="en-US" sz="2800" b="0" dirty="0" smtClean="0">
                <a:solidFill>
                  <a:srgbClr val="000000"/>
                </a:solidFill>
                <a:latin typeface="Arial" charset="0"/>
              </a:rPr>
              <a:t>ELISA technique 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, while serum NO  levels </a:t>
            </a:r>
            <a:r>
              <a:rPr lang="en-US" sz="2800" b="0" dirty="0" smtClean="0">
                <a:solidFill>
                  <a:srgbClr val="000000"/>
                </a:solidFill>
                <a:latin typeface="Arial" charset="0"/>
              </a:rPr>
              <a:t>were measured calorimetrically 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by Griess method.</a:t>
            </a:r>
          </a:p>
        </p:txBody>
      </p:sp>
      <p:sp>
        <p:nvSpPr>
          <p:cNvPr id="15372" name="Rectangle 18"/>
          <p:cNvSpPr>
            <a:spLocks noChangeArrowheads="1"/>
          </p:cNvSpPr>
          <p:nvPr/>
        </p:nvSpPr>
        <p:spPr bwMode="auto">
          <a:xfrm>
            <a:off x="751974" y="26720800"/>
            <a:ext cx="1987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13" tIns="45663" rIns="91313" bIns="45663">
            <a:spAutoFit/>
          </a:bodyPr>
          <a:lstStyle/>
          <a:p>
            <a:pPr eaLnBrk="0" hangingPunct="0"/>
            <a:r>
              <a:rPr lang="en-US" sz="3600" u="sng" dirty="0">
                <a:solidFill>
                  <a:srgbClr val="FFFF00"/>
                </a:solidFill>
                <a:latin typeface="Arial" charset="0"/>
              </a:rPr>
              <a:t>Results:</a:t>
            </a:r>
            <a:endParaRPr lang="en-US" sz="3600" dirty="0"/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>
            <a:off x="14726819" y="6508249"/>
            <a:ext cx="144214" cy="35698530"/>
          </a:xfrm>
          <a:prstGeom prst="line">
            <a:avLst/>
          </a:prstGeom>
          <a:noFill/>
          <a:ln w="38100">
            <a:solidFill>
              <a:srgbClr val="FCFF35"/>
            </a:solidFill>
            <a:round/>
            <a:headEnd/>
            <a:tailEnd/>
          </a:ln>
        </p:spPr>
        <p:txBody>
          <a:bodyPr wrap="none" lIns="91313" tIns="45663" rIns="91313" bIns="45663" anchor="ctr"/>
          <a:lstStyle/>
          <a:p>
            <a:endParaRPr lang="en-US"/>
          </a:p>
        </p:txBody>
      </p:sp>
      <p:sp>
        <p:nvSpPr>
          <p:cNvPr id="15374" name="Rectangle 24"/>
          <p:cNvSpPr>
            <a:spLocks noChangeArrowheads="1"/>
          </p:cNvSpPr>
          <p:nvPr/>
        </p:nvSpPr>
        <p:spPr bwMode="auto">
          <a:xfrm>
            <a:off x="15291386" y="38252732"/>
            <a:ext cx="29225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13" tIns="45663" rIns="91313" bIns="45663">
            <a:spAutoFit/>
          </a:bodyPr>
          <a:lstStyle/>
          <a:p>
            <a:pPr eaLnBrk="0" hangingPunct="0"/>
            <a:r>
              <a:rPr lang="en-US" sz="3600" u="sng" dirty="0">
                <a:solidFill>
                  <a:srgbClr val="FFFF00"/>
                </a:solidFill>
                <a:latin typeface="Arial" charset="0"/>
              </a:rPr>
              <a:t>References</a:t>
            </a:r>
            <a:r>
              <a:rPr lang="en-US" sz="3200" dirty="0">
                <a:solidFill>
                  <a:srgbClr val="FFFF00"/>
                </a:solidFill>
                <a:latin typeface="Arial" charset="0"/>
              </a:rPr>
              <a:t>: </a:t>
            </a:r>
            <a:endParaRPr lang="en-US" sz="3200" dirty="0"/>
          </a:p>
        </p:txBody>
      </p:sp>
      <p:sp>
        <p:nvSpPr>
          <p:cNvPr id="15375" name="Rectangle 7"/>
          <p:cNvSpPr>
            <a:spLocks noChangeArrowheads="1"/>
          </p:cNvSpPr>
          <p:nvPr/>
        </p:nvSpPr>
        <p:spPr bwMode="auto">
          <a:xfrm>
            <a:off x="15260638" y="38833425"/>
            <a:ext cx="146304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13" tIns="45663" rIns="91313" bIns="45663" anchor="ctr">
            <a:spAutoFit/>
          </a:bodyPr>
          <a:lstStyle/>
          <a:p>
            <a:pPr defTabSz="912813">
              <a:tabLst>
                <a:tab pos="455613" algn="l"/>
                <a:tab pos="912813" algn="l"/>
              </a:tabLst>
            </a:pPr>
            <a:r>
              <a:rPr lang="en-US" sz="2800">
                <a:solidFill>
                  <a:srgbClr val="000000"/>
                </a:solidFill>
                <a:latin typeface="Arial" charset="0"/>
              </a:rPr>
              <a:t>(1) Tsutsui M, Nakata S, Shimokawa H, et al. (2008).</a:t>
            </a:r>
            <a:r>
              <a:rPr lang="en-US" sz="2800" b="0">
                <a:solidFill>
                  <a:srgbClr val="000000"/>
                </a:solidFill>
                <a:latin typeface="Arial" charset="0"/>
              </a:rPr>
              <a:t> Spontaneous Myocardial Infarction and Nitric Oxide Synthase.</a:t>
            </a:r>
            <a:r>
              <a:rPr lang="en-US" sz="2800" b="0" i="1">
                <a:solidFill>
                  <a:srgbClr val="000000"/>
                </a:solidFill>
                <a:latin typeface="Arial" charset="0"/>
              </a:rPr>
              <a:t>TCM</a:t>
            </a:r>
            <a:r>
              <a:rPr lang="en-US" sz="2800" b="0">
                <a:solidFill>
                  <a:srgbClr val="000000"/>
                </a:solidFill>
                <a:latin typeface="Arial" charset="0"/>
              </a:rPr>
              <a:t>, 18, 275-279</a:t>
            </a:r>
          </a:p>
          <a:p>
            <a:pPr defTabSz="912813" eaLnBrk="0" hangingPunct="0">
              <a:tabLst>
                <a:tab pos="455613" algn="l"/>
                <a:tab pos="912813" algn="l"/>
              </a:tabLst>
            </a:pPr>
            <a:r>
              <a:rPr lang="en-US" sz="2800">
                <a:solidFill>
                  <a:srgbClr val="000000"/>
                </a:solidFill>
                <a:latin typeface="Arial" charset="0"/>
              </a:rPr>
              <a:t>(2) Guzik TJ, West NEJ, Black E, et al.(2000).</a:t>
            </a:r>
            <a:r>
              <a:rPr lang="en-US" sz="2800" b="0">
                <a:solidFill>
                  <a:srgbClr val="000000"/>
                </a:solidFill>
                <a:latin typeface="Arial" charset="0"/>
              </a:rPr>
              <a:t> Functional Effect of the C242 T Polymorphism in the NADPH oxidase p22 phox Gene on Vascular Superoxide Production in Atherosclerosis. </a:t>
            </a:r>
            <a:r>
              <a:rPr lang="en-US" sz="2800" b="0" i="1">
                <a:solidFill>
                  <a:srgbClr val="000000"/>
                </a:solidFill>
                <a:latin typeface="Arial" charset="0"/>
              </a:rPr>
              <a:t>Circulation,</a:t>
            </a:r>
            <a:r>
              <a:rPr lang="en-US" sz="2800" b="0">
                <a:solidFill>
                  <a:srgbClr val="000000"/>
                </a:solidFill>
                <a:latin typeface="Arial" charset="0"/>
              </a:rPr>
              <a:t> 102, 1744-1747</a:t>
            </a:r>
          </a:p>
          <a:p>
            <a:pPr defTabSz="912813" eaLnBrk="0" hangingPunct="0">
              <a:tabLst>
                <a:tab pos="455613" algn="l"/>
                <a:tab pos="912813" algn="l"/>
              </a:tabLst>
            </a:pPr>
            <a:r>
              <a:rPr lang="en-US" sz="2800">
                <a:solidFill>
                  <a:srgbClr val="000000"/>
                </a:solidFill>
                <a:latin typeface="Arial" charset="0"/>
              </a:rPr>
              <a:t>(3) Morray B, Goldenberg I, Moss AJ, et al. (2007).</a:t>
            </a:r>
            <a:r>
              <a:rPr lang="en-US" sz="2800" b="0">
                <a:solidFill>
                  <a:srgbClr val="000000"/>
                </a:solidFill>
                <a:latin typeface="Arial" charset="0"/>
              </a:rPr>
              <a:t> Polymorphisms in Paraoxonase and Endothelial Nitric Oxide Synthase Genes and the Risk of Early Onset Myocardial Infarction. </a:t>
            </a:r>
            <a:r>
              <a:rPr lang="en-US" sz="2800" b="0" i="1">
                <a:solidFill>
                  <a:srgbClr val="000000"/>
                </a:solidFill>
                <a:latin typeface="Arial" charset="0"/>
              </a:rPr>
              <a:t>Am J Cardiol</a:t>
            </a:r>
            <a:r>
              <a:rPr lang="en-US" sz="2800" b="0">
                <a:solidFill>
                  <a:srgbClr val="000000"/>
                </a:solidFill>
                <a:latin typeface="Arial" charset="0"/>
              </a:rPr>
              <a:t>, 99, 1100-1105</a:t>
            </a:r>
          </a:p>
          <a:p>
            <a:pPr defTabSz="912813" eaLnBrk="0" hangingPunct="0">
              <a:tabLst>
                <a:tab pos="455613" algn="l"/>
                <a:tab pos="912813" algn="l"/>
              </a:tabLst>
            </a:pPr>
            <a:endParaRPr lang="en-US" sz="28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76" name="Rectangle 27"/>
          <p:cNvSpPr>
            <a:spLocks noChangeArrowheads="1"/>
          </p:cNvSpPr>
          <p:nvPr/>
        </p:nvSpPr>
        <p:spPr bwMode="auto">
          <a:xfrm>
            <a:off x="15387638" y="36218058"/>
            <a:ext cx="146304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13" tIns="45663" rIns="91313" bIns="45663">
            <a:spAutoFit/>
          </a:bodyPr>
          <a:lstStyle/>
          <a:p>
            <a:pPr algn="just" eaLnBrk="0" hangingPunct="0"/>
            <a:r>
              <a:rPr lang="en-US" sz="3600" u="sng" dirty="0">
                <a:solidFill>
                  <a:srgbClr val="FFFF00"/>
                </a:solidFill>
                <a:latin typeface="Arial" charset="0"/>
              </a:rPr>
              <a:t>Future Research</a:t>
            </a:r>
            <a:r>
              <a:rPr lang="en-US" sz="3600" dirty="0">
                <a:solidFill>
                  <a:srgbClr val="FFFF00"/>
                </a:solidFill>
                <a:latin typeface="Arial" charset="0"/>
              </a:rPr>
              <a:t>:</a:t>
            </a:r>
          </a:p>
          <a:p>
            <a:pPr algn="just" eaLnBrk="0" hangingPunct="0"/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To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evaluate the exact causal relationships between the studied gene polymorphisms and the corresponding markers for oxidative stress , the study of gene expression and protein production is </a:t>
            </a:r>
            <a:r>
              <a:rPr lang="en-US" sz="2800" b="0" dirty="0" smtClean="0">
                <a:solidFill>
                  <a:srgbClr val="000000"/>
                </a:solidFill>
                <a:latin typeface="Arial" charset="0"/>
              </a:rPr>
              <a:t>of value.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5377" name="Rectangle 28"/>
          <p:cNvSpPr>
            <a:spLocks noChangeArrowheads="1"/>
          </p:cNvSpPr>
          <p:nvPr/>
        </p:nvSpPr>
        <p:spPr bwMode="auto">
          <a:xfrm>
            <a:off x="15384046" y="33376014"/>
            <a:ext cx="3108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13" tIns="45663" rIns="91313" bIns="45663">
            <a:spAutoFit/>
          </a:bodyPr>
          <a:lstStyle/>
          <a:p>
            <a:pPr eaLnBrk="0" hangingPunct="0"/>
            <a:r>
              <a:rPr lang="en-US" sz="3600" u="sng" dirty="0">
                <a:solidFill>
                  <a:srgbClr val="FFFF00"/>
                </a:solidFill>
                <a:latin typeface="Arial" charset="0"/>
              </a:rPr>
              <a:t>Conclusions:</a:t>
            </a:r>
            <a:endParaRPr lang="en-US" sz="3600" dirty="0"/>
          </a:p>
        </p:txBody>
      </p:sp>
      <p:sp>
        <p:nvSpPr>
          <p:cNvPr id="15378" name="Rectangle 30"/>
          <p:cNvSpPr>
            <a:spLocks noChangeArrowheads="1"/>
          </p:cNvSpPr>
          <p:nvPr/>
        </p:nvSpPr>
        <p:spPr bwMode="auto">
          <a:xfrm>
            <a:off x="15387638" y="33953698"/>
            <a:ext cx="146304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13" tIns="45663" rIns="91313" bIns="45663">
            <a:spAutoFit/>
          </a:bodyPr>
          <a:lstStyle/>
          <a:p>
            <a:pPr algn="just" eaLnBrk="0" hangingPunct="0"/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Our observations suggest that C242T polymorphism of the </a:t>
            </a:r>
            <a:r>
              <a:rPr lang="en-US" sz="2800" b="0" i="1" dirty="0">
                <a:solidFill>
                  <a:srgbClr val="000000"/>
                </a:solidFill>
                <a:latin typeface="Arial" charset="0"/>
              </a:rPr>
              <a:t>p22 phox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</a:rPr>
              <a:t> gene of NAD(P)H oxidase  may reduce susceptibility to MI and is a novel genetic marker  that has a protective effect on coronary risk while no significant association was observed between the Glu298Asp polymorphism of eNOS gene and incidence of MI in this Egyptian population.</a:t>
            </a:r>
          </a:p>
        </p:txBody>
      </p:sp>
      <p:pic>
        <p:nvPicPr>
          <p:cNvPr id="15379" name="Picture 1"/>
          <p:cNvPicPr preferRelativeResize="0"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0038" y="27548890"/>
            <a:ext cx="667512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0" name="Picture 15"/>
          <p:cNvPicPr preferRelativeResize="0"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5188" y="27508199"/>
            <a:ext cx="667512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1" name="Rectangle 1"/>
          <p:cNvSpPr>
            <a:spLocks noChangeArrowheads="1"/>
          </p:cNvSpPr>
          <p:nvPr/>
        </p:nvSpPr>
        <p:spPr bwMode="auto">
          <a:xfrm>
            <a:off x="722229" y="41209746"/>
            <a:ext cx="667512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US" sz="2400" dirty="0">
                <a:solidFill>
                  <a:srgbClr val="FFFF00"/>
                </a:solidFill>
                <a:latin typeface="Arial" charset="0"/>
              </a:rPr>
              <a:t>Figure (3): e-NOS genotype distribution in MI patients as compared to controls</a:t>
            </a:r>
          </a:p>
        </p:txBody>
      </p:sp>
      <p:sp>
        <p:nvSpPr>
          <p:cNvPr id="15382" name="Rectangle 34"/>
          <p:cNvSpPr>
            <a:spLocks noChangeArrowheads="1"/>
          </p:cNvSpPr>
          <p:nvPr/>
        </p:nvSpPr>
        <p:spPr bwMode="auto">
          <a:xfrm>
            <a:off x="7783513" y="41164795"/>
            <a:ext cx="667512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US" sz="2400" dirty="0">
                <a:solidFill>
                  <a:srgbClr val="FFFF00"/>
                </a:solidFill>
                <a:latin typeface="Arial" charset="0"/>
              </a:rPr>
              <a:t>Figure (4): e-NOS allele distribution in MI patients as compared to controls</a:t>
            </a:r>
          </a:p>
        </p:txBody>
      </p:sp>
      <p:sp>
        <p:nvSpPr>
          <p:cNvPr id="15383" name="Rectangle 36"/>
          <p:cNvSpPr>
            <a:spLocks noChangeArrowheads="1"/>
          </p:cNvSpPr>
          <p:nvPr/>
        </p:nvSpPr>
        <p:spPr bwMode="auto">
          <a:xfrm>
            <a:off x="15325474" y="12053136"/>
            <a:ext cx="667512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US" sz="2400" dirty="0">
                <a:solidFill>
                  <a:srgbClr val="FFFF00"/>
                </a:solidFill>
                <a:latin typeface="Arial" charset="0"/>
              </a:rPr>
              <a:t>Figure (5): NADPH oxidase genotype distribution in MI patients as compared to controls</a:t>
            </a:r>
          </a:p>
        </p:txBody>
      </p:sp>
      <p:graphicFrame>
        <p:nvGraphicFramePr>
          <p:cNvPr id="38" name="Chart 37"/>
          <p:cNvGraphicFramePr/>
          <p:nvPr/>
        </p:nvGraphicFramePr>
        <p:xfrm>
          <a:off x="22767629" y="6554907"/>
          <a:ext cx="667512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5385" name="Rectangle 38"/>
          <p:cNvSpPr>
            <a:spLocks noChangeArrowheads="1"/>
          </p:cNvSpPr>
          <p:nvPr/>
        </p:nvSpPr>
        <p:spPr bwMode="auto">
          <a:xfrm>
            <a:off x="22717626" y="12239291"/>
            <a:ext cx="667512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US" sz="2400" dirty="0">
                <a:solidFill>
                  <a:srgbClr val="FFFF00"/>
                </a:solidFill>
                <a:latin typeface="Arial" charset="0"/>
              </a:rPr>
              <a:t>Figure (6): NADPH oxidase allele  distribution in MI patients as compared to controls</a:t>
            </a:r>
          </a:p>
        </p:txBody>
      </p:sp>
      <p:sp>
        <p:nvSpPr>
          <p:cNvPr id="15386" name="Rectangle 39"/>
          <p:cNvSpPr>
            <a:spLocks noChangeArrowheads="1"/>
          </p:cNvSpPr>
          <p:nvPr/>
        </p:nvSpPr>
        <p:spPr bwMode="auto">
          <a:xfrm>
            <a:off x="15381455" y="18775782"/>
            <a:ext cx="667512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US" sz="2400" dirty="0">
                <a:solidFill>
                  <a:srgbClr val="FFFF00"/>
                </a:solidFill>
                <a:latin typeface="Arial" charset="0"/>
              </a:rPr>
              <a:t>Figure (7): Serum levels of NO in MI patients versus controls</a:t>
            </a:r>
          </a:p>
        </p:txBody>
      </p:sp>
      <p:sp>
        <p:nvSpPr>
          <p:cNvPr id="15387" name="Rectangle 40"/>
          <p:cNvSpPr>
            <a:spLocks noChangeArrowheads="1"/>
          </p:cNvSpPr>
          <p:nvPr/>
        </p:nvSpPr>
        <p:spPr bwMode="auto">
          <a:xfrm>
            <a:off x="22799758" y="18787396"/>
            <a:ext cx="667512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US" sz="2400" dirty="0">
                <a:solidFill>
                  <a:srgbClr val="FFFF00"/>
                </a:solidFill>
                <a:latin typeface="Arial" charset="0"/>
              </a:rPr>
              <a:t>Figure (8): Serum levels of ox-LDL in MI patients versus controls</a:t>
            </a:r>
          </a:p>
        </p:txBody>
      </p:sp>
      <p:sp>
        <p:nvSpPr>
          <p:cNvPr id="15388" name="Rectangle 41"/>
          <p:cNvSpPr>
            <a:spLocks noChangeArrowheads="1"/>
          </p:cNvSpPr>
          <p:nvPr/>
        </p:nvSpPr>
        <p:spPr bwMode="auto">
          <a:xfrm>
            <a:off x="15455151" y="25224881"/>
            <a:ext cx="667512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US" sz="2400" dirty="0">
                <a:solidFill>
                  <a:srgbClr val="FFFF00"/>
                </a:solidFill>
                <a:latin typeface="Arial" charset="0"/>
              </a:rPr>
              <a:t>Figure (9): Correlation between NADPH oxidase genotype distribution and  serum levels of ox-LDL in MI patients</a:t>
            </a:r>
          </a:p>
        </p:txBody>
      </p:sp>
      <p:sp>
        <p:nvSpPr>
          <p:cNvPr id="15389" name="Rectangle 45"/>
          <p:cNvSpPr>
            <a:spLocks noChangeArrowheads="1"/>
          </p:cNvSpPr>
          <p:nvPr/>
        </p:nvSpPr>
        <p:spPr bwMode="auto">
          <a:xfrm>
            <a:off x="22738933" y="25221373"/>
            <a:ext cx="667512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US" sz="2400" dirty="0">
                <a:solidFill>
                  <a:srgbClr val="FFFF00"/>
                </a:solidFill>
                <a:latin typeface="Arial" charset="0"/>
              </a:rPr>
              <a:t>Figure (10): Correlation between e-NOS genotype distribution and  serum levels of NO in MI patients</a:t>
            </a:r>
          </a:p>
        </p:txBody>
      </p:sp>
      <p:sp>
        <p:nvSpPr>
          <p:cNvPr id="15390" name="Rectangle 48"/>
          <p:cNvSpPr>
            <a:spLocks noChangeArrowheads="1"/>
          </p:cNvSpPr>
          <p:nvPr/>
        </p:nvSpPr>
        <p:spPr bwMode="auto">
          <a:xfrm>
            <a:off x="19169137" y="32226244"/>
            <a:ext cx="667512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US" sz="2400" dirty="0">
                <a:solidFill>
                  <a:srgbClr val="FFFF00"/>
                </a:solidFill>
                <a:latin typeface="Arial" charset="0"/>
              </a:rPr>
              <a:t>Figure (9): Correlation between serum levels of NO versus serum levels of ox-LDL in MI patients</a:t>
            </a:r>
          </a:p>
        </p:txBody>
      </p:sp>
      <p:graphicFrame>
        <p:nvGraphicFramePr>
          <p:cNvPr id="43" name="Chart 42"/>
          <p:cNvGraphicFramePr/>
          <p:nvPr/>
        </p:nvGraphicFramePr>
        <p:xfrm>
          <a:off x="771316" y="35506412"/>
          <a:ext cx="667512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44" name="Chart 43"/>
          <p:cNvGraphicFramePr/>
          <p:nvPr/>
        </p:nvGraphicFramePr>
        <p:xfrm>
          <a:off x="7960718" y="35530555"/>
          <a:ext cx="667512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45" name="Chart 44"/>
          <p:cNvGraphicFramePr/>
          <p:nvPr/>
        </p:nvGraphicFramePr>
        <p:xfrm>
          <a:off x="15399131" y="6559167"/>
          <a:ext cx="667512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5394" name="Rectangle 46"/>
          <p:cNvSpPr>
            <a:spLocks noChangeArrowheads="1"/>
          </p:cNvSpPr>
          <p:nvPr/>
        </p:nvSpPr>
        <p:spPr bwMode="auto">
          <a:xfrm>
            <a:off x="7881937" y="33041978"/>
            <a:ext cx="6675120" cy="21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lnSpc>
                <a:spcPct val="115000"/>
              </a:lnSpc>
            </a:pPr>
            <a:r>
              <a:rPr lang="en-US" sz="2400" dirty="0">
                <a:solidFill>
                  <a:srgbClr val="FFFF00"/>
                </a:solidFill>
                <a:latin typeface="Arial" charset="0"/>
              </a:rPr>
              <a:t>Figure (2) : Representative of 2% </a:t>
            </a:r>
            <a:r>
              <a:rPr lang="en-US" sz="2400" dirty="0" err="1">
                <a:solidFill>
                  <a:srgbClr val="FFFF00"/>
                </a:solidFill>
                <a:latin typeface="Arial" charset="0"/>
              </a:rPr>
              <a:t>agarose</a:t>
            </a:r>
            <a:r>
              <a:rPr lang="en-US" sz="2400" dirty="0">
                <a:solidFill>
                  <a:srgbClr val="FFFF00"/>
                </a:solidFill>
                <a:latin typeface="Arial" charset="0"/>
              </a:rPr>
              <a:t> gel electrophoresis on </a:t>
            </a:r>
            <a:r>
              <a:rPr lang="en-US" sz="2400" dirty="0" err="1">
                <a:solidFill>
                  <a:srgbClr val="FFFF00"/>
                </a:solidFill>
                <a:latin typeface="Arial" charset="0"/>
              </a:rPr>
              <a:t>Rsa</a:t>
            </a:r>
            <a:r>
              <a:rPr lang="en-US" sz="2400" dirty="0">
                <a:solidFill>
                  <a:srgbClr val="FFFF00"/>
                </a:solidFill>
                <a:latin typeface="Arial" charset="0"/>
              </a:rPr>
              <a:t> I RFLP of p22 phox gene. Lane 1, heterozygote of TC; lanes 2 and 3, </a:t>
            </a:r>
            <a:r>
              <a:rPr lang="en-US" sz="2400" dirty="0" err="1">
                <a:solidFill>
                  <a:srgbClr val="FFFF00"/>
                </a:solidFill>
                <a:latin typeface="Arial" charset="0"/>
              </a:rPr>
              <a:t>homozygotes</a:t>
            </a:r>
            <a:r>
              <a:rPr lang="en-US" sz="2400" dirty="0">
                <a:solidFill>
                  <a:srgbClr val="FFFF00"/>
                </a:solidFill>
                <a:latin typeface="Arial" charset="0"/>
              </a:rPr>
              <a:t> of CC; lane 4, homozygote of TT</a:t>
            </a:r>
            <a:endParaRPr lang="en-US" sz="2400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5395" name="Rectangle 47"/>
          <p:cNvSpPr>
            <a:spLocks noChangeArrowheads="1"/>
          </p:cNvSpPr>
          <p:nvPr/>
        </p:nvSpPr>
        <p:spPr bwMode="auto">
          <a:xfrm>
            <a:off x="785813" y="33046740"/>
            <a:ext cx="6675120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lnSpc>
                <a:spcPct val="115000"/>
              </a:lnSpc>
            </a:pPr>
            <a:r>
              <a:rPr lang="en-US" sz="2400" dirty="0">
                <a:solidFill>
                  <a:srgbClr val="FFFF00"/>
                </a:solidFill>
                <a:latin typeface="Arial" charset="0"/>
              </a:rPr>
              <a:t>Figure (1) : Representative of 2% </a:t>
            </a:r>
            <a:r>
              <a:rPr lang="en-US" sz="2400" dirty="0" err="1">
                <a:solidFill>
                  <a:srgbClr val="FFFF00"/>
                </a:solidFill>
                <a:latin typeface="Arial" charset="0"/>
              </a:rPr>
              <a:t>agarose</a:t>
            </a:r>
            <a:r>
              <a:rPr lang="en-US" sz="2400" dirty="0">
                <a:solidFill>
                  <a:srgbClr val="FFFF00"/>
                </a:solidFill>
                <a:latin typeface="Arial" charset="0"/>
              </a:rPr>
              <a:t> gel electrophoresis on Ban II RFLP of e-NOS gene. Lane 3, homozygous of GG; lane 7, homozygous of TT; lane </a:t>
            </a:r>
            <a:r>
              <a:rPr lang="en-US" sz="2400" dirty="0" smtClean="0">
                <a:solidFill>
                  <a:srgbClr val="FFFF00"/>
                </a:solidFill>
                <a:latin typeface="Arial" charset="0"/>
              </a:rPr>
              <a:t>12, </a:t>
            </a:r>
            <a:r>
              <a:rPr lang="en-US" sz="2400" dirty="0">
                <a:solidFill>
                  <a:srgbClr val="FFFF00"/>
                </a:solidFill>
                <a:latin typeface="Arial" charset="0"/>
              </a:rPr>
              <a:t>heterozygous of GT.</a:t>
            </a:r>
            <a:endParaRPr lang="en-US" sz="2400" dirty="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15396" name="Picture 2"/>
          <p:cNvPicPr preferRelativeResize="0"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473700" y="19680579"/>
            <a:ext cx="667512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9" name="Picture 6"/>
          <p:cNvPicPr preferRelativeResize="0"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2835937" y="19679993"/>
            <a:ext cx="667512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00" name="TextBox 50"/>
          <p:cNvSpPr txBox="1">
            <a:spLocks noChangeArrowheads="1"/>
          </p:cNvSpPr>
          <p:nvPr/>
        </p:nvSpPr>
        <p:spPr bwMode="auto">
          <a:xfrm>
            <a:off x="17308682" y="20331119"/>
            <a:ext cx="968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dirty="0">
                <a:solidFill>
                  <a:srgbClr val="000000"/>
                </a:solidFill>
                <a:latin typeface="Arial" charset="0"/>
              </a:rPr>
              <a:t>297.26</a:t>
            </a:r>
          </a:p>
        </p:txBody>
      </p:sp>
      <p:sp>
        <p:nvSpPr>
          <p:cNvPr id="15401" name="TextBox 51"/>
          <p:cNvSpPr txBox="1">
            <a:spLocks noChangeArrowheads="1"/>
          </p:cNvSpPr>
          <p:nvPr/>
        </p:nvSpPr>
        <p:spPr bwMode="auto">
          <a:xfrm>
            <a:off x="19663609" y="22101429"/>
            <a:ext cx="968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dirty="0">
                <a:solidFill>
                  <a:srgbClr val="000000"/>
                </a:solidFill>
                <a:latin typeface="Arial" charset="0"/>
              </a:rPr>
              <a:t>137.95</a:t>
            </a:r>
          </a:p>
        </p:txBody>
      </p:sp>
      <p:sp>
        <p:nvSpPr>
          <p:cNvPr id="15402" name="TextBox 52"/>
          <p:cNvSpPr txBox="1">
            <a:spLocks noChangeArrowheads="1"/>
          </p:cNvSpPr>
          <p:nvPr/>
        </p:nvSpPr>
        <p:spPr bwMode="auto">
          <a:xfrm>
            <a:off x="24273710" y="20541586"/>
            <a:ext cx="825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dirty="0">
                <a:solidFill>
                  <a:srgbClr val="000000"/>
                </a:solidFill>
                <a:latin typeface="Arial" charset="0"/>
              </a:rPr>
              <a:t>44.65</a:t>
            </a:r>
          </a:p>
        </p:txBody>
      </p:sp>
      <p:sp>
        <p:nvSpPr>
          <p:cNvPr id="15403" name="TextBox 53"/>
          <p:cNvSpPr txBox="1">
            <a:spLocks noChangeArrowheads="1"/>
          </p:cNvSpPr>
          <p:nvPr/>
        </p:nvSpPr>
        <p:spPr bwMode="auto">
          <a:xfrm>
            <a:off x="25901484" y="20454775"/>
            <a:ext cx="8270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dirty="0">
                <a:solidFill>
                  <a:srgbClr val="000000"/>
                </a:solidFill>
                <a:latin typeface="Arial" charset="0"/>
              </a:rPr>
              <a:t>45.44</a:t>
            </a:r>
          </a:p>
        </p:txBody>
      </p:sp>
      <p:sp>
        <p:nvSpPr>
          <p:cNvPr id="15404" name="TextBox 54"/>
          <p:cNvSpPr txBox="1">
            <a:spLocks noChangeArrowheads="1"/>
          </p:cNvSpPr>
          <p:nvPr/>
        </p:nvSpPr>
        <p:spPr bwMode="auto">
          <a:xfrm>
            <a:off x="27524996" y="20709861"/>
            <a:ext cx="825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dirty="0">
                <a:solidFill>
                  <a:srgbClr val="000000"/>
                </a:solidFill>
                <a:latin typeface="Arial" charset="0"/>
              </a:rPr>
              <a:t>37.63</a:t>
            </a:r>
          </a:p>
        </p:txBody>
      </p:sp>
      <p:pic>
        <p:nvPicPr>
          <p:cNvPr id="15409" name="Picture 1"/>
          <p:cNvPicPr preferRelativeResize="0">
            <a:picLocks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177661" y="26507082"/>
            <a:ext cx="667512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TextBox 51"/>
          <p:cNvSpPr txBox="1"/>
          <p:nvPr/>
        </p:nvSpPr>
        <p:spPr>
          <a:xfrm rot="10800000" flipH="1" flipV="1">
            <a:off x="21344021" y="26652326"/>
            <a:ext cx="44998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0000"/>
                </a:solidFill>
              </a:rPr>
              <a:t>r = 0.337 , P = 0.001</a:t>
            </a:r>
            <a:endParaRPr lang="en-US" sz="22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 preferRelativeResize="0"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48302" y="13267990"/>
            <a:ext cx="667512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408" name="TextBox 58"/>
          <p:cNvSpPr txBox="1">
            <a:spLocks noChangeArrowheads="1"/>
          </p:cNvSpPr>
          <p:nvPr/>
        </p:nvSpPr>
        <p:spPr bwMode="auto">
          <a:xfrm>
            <a:off x="26999781" y="14209212"/>
            <a:ext cx="1049337" cy="4302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200" dirty="0">
                <a:solidFill>
                  <a:srgbClr val="000000"/>
                </a:solidFill>
                <a:latin typeface="Arial" charset="0"/>
              </a:rPr>
              <a:t>202.33</a:t>
            </a:r>
          </a:p>
        </p:txBody>
      </p:sp>
      <p:sp>
        <p:nvSpPr>
          <p:cNvPr id="15407" name="TextBox 57"/>
          <p:cNvSpPr txBox="1">
            <a:spLocks noChangeArrowheads="1"/>
          </p:cNvSpPr>
          <p:nvPr/>
        </p:nvSpPr>
        <p:spPr bwMode="auto">
          <a:xfrm>
            <a:off x="24623129" y="15616238"/>
            <a:ext cx="1033463" cy="431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200" dirty="0">
                <a:solidFill>
                  <a:srgbClr val="000000"/>
                </a:solidFill>
                <a:latin typeface="Arial" charset="0"/>
              </a:rPr>
              <a:t>113.48</a:t>
            </a:r>
          </a:p>
        </p:txBody>
      </p:sp>
      <p:pic>
        <p:nvPicPr>
          <p:cNvPr id="3" name="Picture 2"/>
          <p:cNvPicPr preferRelativeResize="0"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494251" y="13277013"/>
            <a:ext cx="667512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405" name="TextBox 55"/>
          <p:cNvSpPr txBox="1">
            <a:spLocks noChangeArrowheads="1"/>
          </p:cNvSpPr>
          <p:nvPr/>
        </p:nvSpPr>
        <p:spPr bwMode="auto">
          <a:xfrm>
            <a:off x="17329235" y="14919489"/>
            <a:ext cx="892175" cy="4302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200" dirty="0">
                <a:solidFill>
                  <a:srgbClr val="000000"/>
                </a:solidFill>
                <a:latin typeface="Arial" charset="0"/>
              </a:rPr>
              <a:t>30.26</a:t>
            </a:r>
          </a:p>
        </p:txBody>
      </p:sp>
      <p:sp>
        <p:nvSpPr>
          <p:cNvPr id="15406" name="TextBox 56"/>
          <p:cNvSpPr txBox="1">
            <a:spLocks noChangeArrowheads="1"/>
          </p:cNvSpPr>
          <p:nvPr/>
        </p:nvSpPr>
        <p:spPr bwMode="auto">
          <a:xfrm>
            <a:off x="19725272" y="13820441"/>
            <a:ext cx="890588" cy="4302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200" dirty="0">
                <a:solidFill>
                  <a:srgbClr val="000000"/>
                </a:solidFill>
                <a:latin typeface="Arial" charset="0"/>
              </a:rPr>
              <a:t>44.66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lumns">
  <a:themeElements>
    <a:clrScheme name="Columns 1">
      <a:dk1>
        <a:srgbClr val="000066"/>
      </a:dk1>
      <a:lt1>
        <a:srgbClr val="FFFFFF"/>
      </a:lt1>
      <a:dk2>
        <a:srgbClr val="5E6DA4"/>
      </a:dk2>
      <a:lt2>
        <a:srgbClr val="FFFFFF"/>
      </a:lt2>
      <a:accent1>
        <a:srgbClr val="6666FF"/>
      </a:accent1>
      <a:accent2>
        <a:srgbClr val="9999FF"/>
      </a:accent2>
      <a:accent3>
        <a:srgbClr val="B6BACF"/>
      </a:accent3>
      <a:accent4>
        <a:srgbClr val="DADADA"/>
      </a:accent4>
      <a:accent5>
        <a:srgbClr val="B8B8FF"/>
      </a:accent5>
      <a:accent6>
        <a:srgbClr val="8A8AE7"/>
      </a:accent6>
      <a:hlink>
        <a:srgbClr val="FF3300"/>
      </a:hlink>
      <a:folHlink>
        <a:srgbClr val="FF9900"/>
      </a:folHlink>
    </a:clrScheme>
    <a:fontScheme name="Columns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4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48" charset="0"/>
          </a:defRPr>
        </a:defPPr>
      </a:lstStyle>
    </a:lnDef>
  </a:objectDefaults>
  <a:extraClrSchemeLst>
    <a:extraClrScheme>
      <a:clrScheme name="Columns 1">
        <a:dk1>
          <a:srgbClr val="000066"/>
        </a:dk1>
        <a:lt1>
          <a:srgbClr val="FFFFFF"/>
        </a:lt1>
        <a:dk2>
          <a:srgbClr val="5E6DA4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BAC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lumns 2">
        <a:dk1>
          <a:srgbClr val="003366"/>
        </a:dk1>
        <a:lt1>
          <a:srgbClr val="FFFFFF"/>
        </a:lt1>
        <a:dk2>
          <a:srgbClr val="5E6DA4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6BACF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lumns 3">
        <a:dk1>
          <a:srgbClr val="000000"/>
        </a:dk1>
        <a:lt1>
          <a:srgbClr val="FFFFFF"/>
        </a:lt1>
        <a:dk2>
          <a:srgbClr val="5E6DA4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6BACF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8544</TotalTime>
  <Words>1762</Words>
  <Application>Microsoft Office PowerPoint</Application>
  <PresentationFormat>Custom</PresentationFormat>
  <Paragraphs>123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Columns</vt:lpstr>
      <vt:lpstr>Zeichnung</vt:lpstr>
      <vt:lpstr>Dokument</vt:lpstr>
      <vt:lpstr>Slide 1</vt:lpstr>
    </vt:vector>
  </TitlesOfParts>
  <Company>MRI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Würschmidt</dc:creator>
  <cp:lastModifiedBy>mohamd</cp:lastModifiedBy>
  <cp:revision>548</cp:revision>
  <cp:lastPrinted>2001-04-04T19:57:39Z</cp:lastPrinted>
  <dcterms:created xsi:type="dcterms:W3CDTF">1999-11-01T09:35:14Z</dcterms:created>
  <dcterms:modified xsi:type="dcterms:W3CDTF">2012-12-12T15:38:53Z</dcterms:modified>
</cp:coreProperties>
</file>